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5"/>
  </p:notesMasterIdLst>
  <p:sldIdLst>
    <p:sldId id="256" r:id="rId3"/>
    <p:sldId id="686" r:id="rId4"/>
    <p:sldId id="944" r:id="rId5"/>
    <p:sldId id="862" r:id="rId6"/>
    <p:sldId id="863" r:id="rId7"/>
    <p:sldId id="868" r:id="rId8"/>
    <p:sldId id="864" r:id="rId9"/>
    <p:sldId id="879" r:id="rId10"/>
    <p:sldId id="880" r:id="rId11"/>
    <p:sldId id="922" r:id="rId12"/>
    <p:sldId id="890" r:id="rId13"/>
    <p:sldId id="945" r:id="rId14"/>
    <p:sldId id="877" r:id="rId15"/>
    <p:sldId id="881" r:id="rId16"/>
    <p:sldId id="865" r:id="rId17"/>
    <p:sldId id="866" r:id="rId18"/>
    <p:sldId id="867" r:id="rId19"/>
    <p:sldId id="869" r:id="rId20"/>
    <p:sldId id="870" r:id="rId21"/>
    <p:sldId id="871" r:id="rId22"/>
    <p:sldId id="872" r:id="rId23"/>
    <p:sldId id="873" r:id="rId24"/>
    <p:sldId id="874" r:id="rId25"/>
    <p:sldId id="875" r:id="rId26"/>
    <p:sldId id="878" r:id="rId27"/>
    <p:sldId id="891" r:id="rId28"/>
    <p:sldId id="925" r:id="rId29"/>
    <p:sldId id="258" r:id="rId30"/>
    <p:sldId id="259" r:id="rId31"/>
    <p:sldId id="941" r:id="rId32"/>
    <p:sldId id="921" r:id="rId33"/>
    <p:sldId id="910" r:id="rId34"/>
    <p:sldId id="911" r:id="rId35"/>
    <p:sldId id="943" r:id="rId36"/>
    <p:sldId id="791" r:id="rId37"/>
    <p:sldId id="940" r:id="rId38"/>
    <p:sldId id="924" r:id="rId39"/>
    <p:sldId id="926" r:id="rId40"/>
    <p:sldId id="932" r:id="rId41"/>
    <p:sldId id="931" r:id="rId42"/>
    <p:sldId id="930" r:id="rId43"/>
    <p:sldId id="933" r:id="rId44"/>
    <p:sldId id="934" r:id="rId45"/>
    <p:sldId id="936" r:id="rId46"/>
    <p:sldId id="929" r:id="rId47"/>
    <p:sldId id="937" r:id="rId48"/>
    <p:sldId id="938" r:id="rId49"/>
    <p:sldId id="939" r:id="rId50"/>
    <p:sldId id="923" r:id="rId51"/>
    <p:sldId id="883" r:id="rId52"/>
    <p:sldId id="884" r:id="rId53"/>
    <p:sldId id="88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D1"/>
    <a:srgbClr val="1C95CD"/>
    <a:srgbClr val="C218C2"/>
    <a:srgbClr val="FFAAAA"/>
    <a:srgbClr val="3C9D3C"/>
    <a:srgbClr val="FFBA3B"/>
    <a:srgbClr val="0000FF"/>
    <a:srgbClr val="D52324"/>
    <a:srgbClr val="299F29"/>
    <a:srgbClr val="FF7E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88660" autoAdjust="0"/>
  </p:normalViewPr>
  <p:slideViewPr>
    <p:cSldViewPr snapToGrid="0">
      <p:cViewPr varScale="1">
        <p:scale>
          <a:sx n="78" d="100"/>
          <a:sy n="78" d="100"/>
        </p:scale>
        <p:origin x="107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Linguistics"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en.wikipedia.org/wiki/Natural_language"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Computer_scienc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COSERO hydrological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VOTE: How many weights in the first layer if we have to process two sequences of 10 steps? 20 steps?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18</a:t>
            </a:fld>
            <a:endParaRPr lang="en-US"/>
          </a:p>
        </p:txBody>
      </p:sp>
    </p:spTree>
    <p:extLst>
      <p:ext uri="{BB962C8B-B14F-4D97-AF65-F5344CB8AC3E}">
        <p14:creationId xmlns:p14="http://schemas.microsoft.com/office/powerpoint/2010/main" val="1124182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 attention = tanh (</a:t>
            </a:r>
            <a:r>
              <a:rPr lang="en-US" dirty="0" err="1"/>
              <a:t>Wh</a:t>
            </a:r>
            <a:r>
              <a:rPr lang="en-US" dirty="0"/>
              <a:t> + W2 s) where s are past states</a:t>
            </a:r>
          </a:p>
          <a:p>
            <a:r>
              <a:rPr lang="en-US" dirty="0"/>
              <a:t>Multiplicative attention = h * W * s</a:t>
            </a:r>
          </a:p>
          <a:p>
            <a:r>
              <a:rPr lang="en-US" dirty="0"/>
              <a:t>Here, self attention</a:t>
            </a:r>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3904232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Question: How does the model know where to focus its attention ?</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2169849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410579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The lefthand part is the encoder. Just like earlier, it takes as input a batch of sentences represented as sequences of word IDs (the input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input sentence length</a:t>
            </a:r>
            <a:r>
              <a:rPr lang="en-US" sz="1800" b="0" i="0" u="none" strike="noStrike" baseline="0" dirty="0">
                <a:latin typeface="MinionPro-Regular"/>
              </a:rPr>
              <a:t>]), and it encodes each word into a 512-dimensional representation (so the encoder’s output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input sentence length</a:t>
            </a:r>
            <a:r>
              <a:rPr lang="en-US" sz="1800" b="0" i="0" u="none" strike="noStrike" baseline="0" dirty="0">
                <a:latin typeface="MinionPro-Regular"/>
              </a:rPr>
              <a:t>, 512]). Note that the top part of the encoder is stacked </a:t>
            </a:r>
            <a:r>
              <a:rPr lang="en-US" sz="1800" b="0" i="1" u="none" strike="noStrike" baseline="0" dirty="0">
                <a:latin typeface="MinionPro-It"/>
              </a:rPr>
              <a:t>N </a:t>
            </a:r>
            <a:r>
              <a:rPr lang="en-US" sz="1800" b="0" i="0" u="none" strike="noStrike" baseline="0" dirty="0">
                <a:latin typeface="MinionPro-Regular"/>
              </a:rPr>
              <a:t>times (in the paper, </a:t>
            </a:r>
            <a:r>
              <a:rPr lang="en-US" sz="1800" b="0" i="1" u="none" strike="noStrike" baseline="0" dirty="0">
                <a:latin typeface="MinionPro-It"/>
              </a:rPr>
              <a:t>N </a:t>
            </a:r>
            <a:r>
              <a:rPr lang="en-US" sz="1800" b="0" i="0" u="none" strike="noStrike" baseline="0" dirty="0">
                <a:latin typeface="MinionPro-Regular"/>
              </a:rPr>
              <a:t>= 6).</a:t>
            </a:r>
          </a:p>
          <a:p>
            <a:pPr algn="l"/>
            <a:endParaRPr lang="en-US" sz="1800" b="0" i="0" u="none" strike="noStrike" baseline="0" dirty="0">
              <a:latin typeface="MinionPro-Regular"/>
            </a:endParaRPr>
          </a:p>
          <a:p>
            <a:pPr algn="l"/>
            <a:r>
              <a:rPr lang="en-US" sz="1800" b="0" i="0" u="none" strike="noStrike" baseline="0" dirty="0">
                <a:latin typeface="MinionPro-Regular"/>
              </a:rPr>
              <a:t>The righthand part is the decoder. During training, it takes the target sentence as input (also represented as a sequence of word IDs), shifted one time step to the right (i.e., a start-of-sequence token is inserted at the beginning). It also receives the outputs of the encoder (i.e., the arrows coming from the left side). Note that the top part of the decoder is also stacked </a:t>
            </a:r>
            <a:r>
              <a:rPr lang="en-US" sz="1800" b="0" i="1" u="none" strike="noStrike" baseline="0" dirty="0">
                <a:latin typeface="MinionPro-It"/>
              </a:rPr>
              <a:t>N </a:t>
            </a:r>
            <a:r>
              <a:rPr lang="en-US" sz="1800" b="0" i="0" u="none" strike="noStrike" baseline="0" dirty="0">
                <a:latin typeface="MinionPro-Regular"/>
              </a:rPr>
              <a:t>times, and the encoder stack’s final outputs are fed to the decoder at each of these </a:t>
            </a:r>
            <a:r>
              <a:rPr lang="en-US" sz="1800" b="0" i="1" u="none" strike="noStrike" baseline="0" dirty="0">
                <a:latin typeface="MinionPro-It"/>
              </a:rPr>
              <a:t>N </a:t>
            </a:r>
            <a:r>
              <a:rPr lang="en-US" sz="1800" b="0" i="0" u="none" strike="noStrike" baseline="0" dirty="0">
                <a:latin typeface="MinionPro-Regular"/>
              </a:rPr>
              <a:t>levels. Just like earlier, the decoder outputs a probability for each possible next word, at each time step (its output shape is [</a:t>
            </a:r>
            <a:r>
              <a:rPr lang="en-US" sz="1800" b="0" i="1" u="none" strike="noStrike" baseline="0" dirty="0">
                <a:latin typeface="MinionPro-It"/>
              </a:rPr>
              <a:t>batch size</a:t>
            </a:r>
            <a:r>
              <a:rPr lang="en-US" sz="1800" b="0" i="0" u="none" strike="noStrike" baseline="0" dirty="0">
                <a:latin typeface="MinionPro-Regular"/>
              </a:rPr>
              <a:t>, </a:t>
            </a:r>
            <a:r>
              <a:rPr lang="en-US" sz="1800" b="0" i="1" u="none" strike="noStrike" baseline="0" dirty="0">
                <a:latin typeface="MinionPro-It"/>
              </a:rPr>
              <a:t>max output sentence length</a:t>
            </a:r>
            <a:r>
              <a:rPr lang="en-US" sz="1800" b="0" i="0" u="none" strike="noStrike" baseline="0" dirty="0">
                <a:latin typeface="MinionPro-Regular"/>
              </a:rPr>
              <a:t>, </a:t>
            </a:r>
            <a:r>
              <a:rPr lang="en-US" sz="1800" b="0" i="1" u="none" strike="noStrike" baseline="0" dirty="0">
                <a:latin typeface="MinionPro-It"/>
              </a:rPr>
              <a:t>vocabulary length</a:t>
            </a:r>
            <a:r>
              <a:rPr lang="en-US" sz="1800" b="0" i="0" u="none" strike="noStrike" baseline="0" dirty="0">
                <a:latin typeface="MinionPro-Regular"/>
              </a:rPr>
              <a:t>]).</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3102502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32</a:t>
            </a:fld>
            <a:endParaRPr lang="en-US"/>
          </a:p>
        </p:txBody>
      </p:sp>
    </p:spTree>
    <p:extLst>
      <p:ext uri="{BB962C8B-B14F-4D97-AF65-F5344CB8AC3E}">
        <p14:creationId xmlns:p14="http://schemas.microsoft.com/office/powerpoint/2010/main" val="3698505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12EBB-DEEE-4402-DEFE-CA003F154F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FB6DE-8364-6DC4-0BB7-E3A4060DA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9B9A8-5BB2-AEB6-EDB2-56E7FE28F335}"/>
              </a:ext>
            </a:extLst>
          </p:cNvPr>
          <p:cNvSpPr>
            <a:spLocks noGrp="1"/>
          </p:cNvSpPr>
          <p:nvPr>
            <p:ph type="body" idx="1"/>
          </p:nvPr>
        </p:nvSpPr>
        <p:spPr/>
        <p:txBody>
          <a:bodyPr/>
          <a:lstStyle/>
          <a:p>
            <a:r>
              <a:rPr lang="en-US" dirty="0"/>
              <a:t>Graph = collection of nodes and edges</a:t>
            </a:r>
          </a:p>
        </p:txBody>
      </p:sp>
      <p:sp>
        <p:nvSpPr>
          <p:cNvPr id="4" name="Slide Number Placeholder 3">
            <a:extLst>
              <a:ext uri="{FF2B5EF4-FFF2-40B4-BE49-F238E27FC236}">
                <a16:creationId xmlns:a16="http://schemas.microsoft.com/office/drawing/2014/main" id="{63EF8AEA-E501-F16B-A353-EBDEB7A2DA60}"/>
              </a:ext>
            </a:extLst>
          </p:cNvPr>
          <p:cNvSpPr>
            <a:spLocks noGrp="1"/>
          </p:cNvSpPr>
          <p:nvPr>
            <p:ph type="sldNum" sz="quarter" idx="5"/>
          </p:nvPr>
        </p:nvSpPr>
        <p:spPr/>
        <p:txBody>
          <a:bodyPr/>
          <a:lstStyle/>
          <a:p>
            <a:fld id="{9CF2F013-C680-4F1D-A725-B09F536C38BD}" type="slidenum">
              <a:rPr lang="en-US" smtClean="0"/>
              <a:t>40</a:t>
            </a:fld>
            <a:endParaRPr lang="en-US"/>
          </a:p>
        </p:txBody>
      </p:sp>
    </p:spTree>
    <p:extLst>
      <p:ext uri="{BB962C8B-B14F-4D97-AF65-F5344CB8AC3E}">
        <p14:creationId xmlns:p14="http://schemas.microsoft.com/office/powerpoint/2010/main" val="3097435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97421-7B0D-B7CA-0093-318A2361A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C8699-6D81-2E76-6E08-FCC800AFC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C8A57-629B-4BDA-E695-C69585EA8699}"/>
              </a:ext>
            </a:extLst>
          </p:cNvPr>
          <p:cNvSpPr>
            <a:spLocks noGrp="1"/>
          </p:cNvSpPr>
          <p:nvPr>
            <p:ph type="body" idx="1"/>
          </p:nvPr>
        </p:nvSpPr>
        <p:spPr/>
        <p:txBody>
          <a:bodyPr/>
          <a:lstStyle/>
          <a:p>
            <a:r>
              <a:rPr lang="en-US" dirty="0"/>
              <a:t>Graph = collection of nodes and edges. Nodes represent entities and edges represent relationships.</a:t>
            </a:r>
          </a:p>
        </p:txBody>
      </p:sp>
      <p:sp>
        <p:nvSpPr>
          <p:cNvPr id="4" name="Slide Number Placeholder 3">
            <a:extLst>
              <a:ext uri="{FF2B5EF4-FFF2-40B4-BE49-F238E27FC236}">
                <a16:creationId xmlns:a16="http://schemas.microsoft.com/office/drawing/2014/main" id="{A01C8BE9-AE9D-9586-78F7-85E5DF065602}"/>
              </a:ext>
            </a:extLst>
          </p:cNvPr>
          <p:cNvSpPr>
            <a:spLocks noGrp="1"/>
          </p:cNvSpPr>
          <p:nvPr>
            <p:ph type="sldNum" sz="quarter" idx="5"/>
          </p:nvPr>
        </p:nvSpPr>
        <p:spPr/>
        <p:txBody>
          <a:bodyPr/>
          <a:lstStyle/>
          <a:p>
            <a:fld id="{9CF2F013-C680-4F1D-A725-B09F536C38BD}" type="slidenum">
              <a:rPr lang="en-US" smtClean="0"/>
              <a:t>41</a:t>
            </a:fld>
            <a:endParaRPr lang="en-US"/>
          </a:p>
        </p:txBody>
      </p:sp>
    </p:spTree>
    <p:extLst>
      <p:ext uri="{BB962C8B-B14F-4D97-AF65-F5344CB8AC3E}">
        <p14:creationId xmlns:p14="http://schemas.microsoft.com/office/powerpoint/2010/main" val="1877500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55F42-B728-587C-40EC-6F54B4163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DE234-261A-F268-F5AD-9CC27CA0E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89AAFF-7873-058E-1B38-7377480F5A85}"/>
              </a:ext>
            </a:extLst>
          </p:cNvPr>
          <p:cNvSpPr>
            <a:spLocks noGrp="1"/>
          </p:cNvSpPr>
          <p:nvPr>
            <p:ph type="body" idx="1"/>
          </p:nvPr>
        </p:nvSpPr>
        <p:spPr/>
        <p:txBody>
          <a:bodyPr/>
          <a:lstStyle/>
          <a:p>
            <a:r>
              <a:rPr lang="en-US" dirty="0"/>
              <a:t>Graph = collection of nodes and edges. Nodes represent entities and edges represent relationships.</a:t>
            </a:r>
          </a:p>
        </p:txBody>
      </p:sp>
      <p:sp>
        <p:nvSpPr>
          <p:cNvPr id="4" name="Slide Number Placeholder 3">
            <a:extLst>
              <a:ext uri="{FF2B5EF4-FFF2-40B4-BE49-F238E27FC236}">
                <a16:creationId xmlns:a16="http://schemas.microsoft.com/office/drawing/2014/main" id="{CE50960D-85BC-7C41-CF19-17B501944C1C}"/>
              </a:ext>
            </a:extLst>
          </p:cNvPr>
          <p:cNvSpPr>
            <a:spLocks noGrp="1"/>
          </p:cNvSpPr>
          <p:nvPr>
            <p:ph type="sldNum" sz="quarter" idx="5"/>
          </p:nvPr>
        </p:nvSpPr>
        <p:spPr/>
        <p:txBody>
          <a:bodyPr/>
          <a:lstStyle/>
          <a:p>
            <a:fld id="{9CF2F013-C680-4F1D-A725-B09F536C38BD}" type="slidenum">
              <a:rPr lang="en-US" smtClean="0"/>
              <a:t>42</a:t>
            </a:fld>
            <a:endParaRPr lang="en-US"/>
          </a:p>
        </p:txBody>
      </p:sp>
    </p:spTree>
    <p:extLst>
      <p:ext uri="{BB962C8B-B14F-4D97-AF65-F5344CB8AC3E}">
        <p14:creationId xmlns:p14="http://schemas.microsoft.com/office/powerpoint/2010/main" val="787170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77AC2-452B-E3D5-E3A9-9ADA29717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6DE05-FCCD-A1EF-75B2-4D2194911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B5158-B8D5-FC37-0BA8-7BBFD25E582A}"/>
              </a:ext>
            </a:extLst>
          </p:cNvPr>
          <p:cNvSpPr>
            <a:spLocks noGrp="1"/>
          </p:cNvSpPr>
          <p:nvPr>
            <p:ph type="body" idx="1"/>
          </p:nvPr>
        </p:nvSpPr>
        <p:spPr/>
        <p:txBody>
          <a:bodyPr/>
          <a:lstStyle/>
          <a:p>
            <a:r>
              <a:rPr lang="en-US" dirty="0"/>
              <a:t>Graph = collection of nodes and edges. Nodes represent entities and edges represent relationships.</a:t>
            </a:r>
          </a:p>
        </p:txBody>
      </p:sp>
      <p:sp>
        <p:nvSpPr>
          <p:cNvPr id="4" name="Slide Number Placeholder 3">
            <a:extLst>
              <a:ext uri="{FF2B5EF4-FFF2-40B4-BE49-F238E27FC236}">
                <a16:creationId xmlns:a16="http://schemas.microsoft.com/office/drawing/2014/main" id="{BAC34FC6-200C-A8A9-3D89-CA4254B17BC5}"/>
              </a:ext>
            </a:extLst>
          </p:cNvPr>
          <p:cNvSpPr>
            <a:spLocks noGrp="1"/>
          </p:cNvSpPr>
          <p:nvPr>
            <p:ph type="sldNum" sz="quarter" idx="5"/>
          </p:nvPr>
        </p:nvSpPr>
        <p:spPr/>
        <p:txBody>
          <a:bodyPr/>
          <a:lstStyle/>
          <a:p>
            <a:fld id="{9CF2F013-C680-4F1D-A725-B09F536C38BD}" type="slidenum">
              <a:rPr lang="en-US" smtClean="0"/>
              <a:t>43</a:t>
            </a:fld>
            <a:endParaRPr lang="en-US"/>
          </a:p>
        </p:txBody>
      </p:sp>
    </p:spTree>
    <p:extLst>
      <p:ext uri="{BB962C8B-B14F-4D97-AF65-F5344CB8AC3E}">
        <p14:creationId xmlns:p14="http://schemas.microsoft.com/office/powerpoint/2010/main" val="781902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layer = similar to logistic regression </a:t>
            </a:r>
          </a:p>
          <a:p>
            <a:r>
              <a:rPr lang="en-US" dirty="0"/>
              <a:t>2 layers = shallow neural network</a:t>
            </a:r>
          </a:p>
          <a:p>
            <a:r>
              <a:rPr lang="en-US" dirty="0"/>
              <a:t>Deep learning = 3 layers and above</a:t>
            </a:r>
          </a:p>
          <a:p>
            <a:endParaRPr lang="en-US" dirty="0"/>
          </a:p>
          <a:p>
            <a:r>
              <a:rPr lang="en-US" dirty="0"/>
              <a:t>VOTE 1: How many trainable parameters (weights and biases) in the input layer? </a:t>
            </a:r>
          </a:p>
          <a:p>
            <a:r>
              <a:rPr lang="en-US" dirty="0"/>
              <a:t>VOTE 2: If the input layer was a 10x10 image, how many trainable parameters? </a:t>
            </a:r>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2313210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Graph generation</a:t>
            </a:r>
          </a:p>
        </p:txBody>
      </p:sp>
      <p:sp>
        <p:nvSpPr>
          <p:cNvPr id="4" name="Slide Number Placeholder 3"/>
          <p:cNvSpPr>
            <a:spLocks noGrp="1"/>
          </p:cNvSpPr>
          <p:nvPr>
            <p:ph type="sldNum" sz="quarter" idx="5"/>
          </p:nvPr>
        </p:nvSpPr>
        <p:spPr/>
        <p:txBody>
          <a:bodyPr/>
          <a:lstStyle/>
          <a:p>
            <a:fld id="{9CF2F013-C680-4F1D-A725-B09F536C38BD}" type="slidenum">
              <a:rPr lang="en-US" smtClean="0"/>
              <a:t>45</a:t>
            </a:fld>
            <a:endParaRPr lang="en-US"/>
          </a:p>
        </p:txBody>
      </p:sp>
    </p:spTree>
    <p:extLst>
      <p:ext uri="{BB962C8B-B14F-4D97-AF65-F5344CB8AC3E}">
        <p14:creationId xmlns:p14="http://schemas.microsoft.com/office/powerpoint/2010/main" val="1144070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NLP is a subfield of </a:t>
            </a:r>
            <a:r>
              <a:rPr lang="en-US" b="0" i="0" u="none" strike="noStrike" dirty="0">
                <a:solidFill>
                  <a:srgbClr val="0645AD"/>
                </a:solidFill>
                <a:effectLst/>
                <a:latin typeface="Arial" panose="020B0604020202020204" pitchFamily="34" charset="0"/>
                <a:hlinkClick r:id="rId3" tooltip="Linguistics"/>
              </a:rPr>
              <a:t>linguistics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Computer science"/>
              </a:rPr>
              <a:t>computer science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Artificial intelligence"/>
              </a:rPr>
              <a:t>artificial intelligence</a:t>
            </a:r>
            <a:r>
              <a:rPr lang="en-US" b="0" i="0" dirty="0">
                <a:solidFill>
                  <a:srgbClr val="202122"/>
                </a:solidFill>
                <a:effectLst/>
                <a:latin typeface="Arial" panose="020B0604020202020204" pitchFamily="34" charset="0"/>
              </a:rPr>
              <a:t> concerned with the interactions between computers and human language, in particular how to program computers to process and analyze large amounts of </a:t>
            </a:r>
            <a:r>
              <a:rPr lang="en-US" b="0" i="0" u="none" strike="noStrike" dirty="0">
                <a:solidFill>
                  <a:srgbClr val="0645AD"/>
                </a:solidFill>
                <a:effectLst/>
                <a:latin typeface="Arial" panose="020B0604020202020204" pitchFamily="34" charset="0"/>
                <a:hlinkClick r:id="rId6" tooltip="Natural language"/>
              </a:rPr>
              <a:t>natural language</a:t>
            </a:r>
            <a:r>
              <a:rPr lang="en-US" b="0" i="0" dirty="0">
                <a:solidFill>
                  <a:srgbClr val="202122"/>
                </a:solidFill>
                <a:effectLst/>
                <a:latin typeface="Arial" panose="020B0604020202020204" pitchFamily="34" charset="0"/>
              </a:rPr>
              <a:t> data. (Wikipedia)</a:t>
            </a:r>
          </a:p>
          <a:p>
            <a:endParaRPr lang="en-US" b="0" i="0" dirty="0">
              <a:solidFill>
                <a:srgbClr val="202122"/>
              </a:solidFill>
              <a:effectLst/>
              <a:latin typeface="Arial" panose="020B0604020202020204" pitchFamily="34" charset="0"/>
            </a:endParaRPr>
          </a:p>
          <a:p>
            <a:pPr algn="l"/>
            <a:r>
              <a:rPr lang="en-US" sz="1800" b="0" i="0" u="none" strike="noStrike" baseline="0" dirty="0">
                <a:latin typeface="MinionPro-Regular"/>
              </a:rPr>
              <a:t>Batching is harder, but it is not impossible. For example, we could chop Shakespeare’s</a:t>
            </a:r>
          </a:p>
          <a:p>
            <a:pPr algn="l"/>
            <a:r>
              <a:rPr lang="en-US" sz="1800" b="0" i="0" u="none" strike="noStrike" baseline="0" dirty="0">
                <a:latin typeface="MinionPro-Regular"/>
              </a:rPr>
              <a:t>text into 32 texts of equal length, create one dataset of consecutive input sequences</a:t>
            </a:r>
          </a:p>
          <a:p>
            <a:pPr algn="l"/>
            <a:r>
              <a:rPr lang="en-US" sz="1800" b="0" i="0" u="none" strike="noStrike" baseline="0" dirty="0">
                <a:latin typeface="MinionPro-Regular"/>
              </a:rPr>
              <a:t>for each of them, and finally use </a:t>
            </a:r>
            <a:r>
              <a:rPr lang="en-US" sz="1800" b="0" i="0" u="none" strike="noStrike" baseline="0" dirty="0">
                <a:latin typeface="UbuntuMono-Regular"/>
              </a:rPr>
              <a:t>tf.data.Dataset.zip(datasets).map(lambda</a:t>
            </a:r>
          </a:p>
          <a:p>
            <a:pPr algn="l"/>
            <a:r>
              <a:rPr lang="en-US" sz="1800" b="0" i="0" u="none" strike="noStrike" baseline="0" dirty="0">
                <a:latin typeface="UbuntuMono-Regular"/>
              </a:rPr>
              <a:t>*windows: </a:t>
            </a:r>
            <a:r>
              <a:rPr lang="en-US" sz="1800" b="0" i="0" u="none" strike="noStrike" baseline="0" dirty="0" err="1">
                <a:latin typeface="UbuntuMono-Regular"/>
              </a:rPr>
              <a:t>tf.stack</a:t>
            </a:r>
            <a:r>
              <a:rPr lang="en-US" sz="1800" b="0" i="0" u="none" strike="noStrike" baseline="0" dirty="0">
                <a:latin typeface="UbuntuMono-Regular"/>
              </a:rPr>
              <a:t>(windows)) </a:t>
            </a:r>
            <a:r>
              <a:rPr lang="en-US" sz="1800" b="0" i="0" u="none" strike="noStrike" baseline="0" dirty="0">
                <a:latin typeface="MinionPro-Regular"/>
              </a:rPr>
              <a:t>to create proper consecutive batches, where the </a:t>
            </a:r>
            <a:r>
              <a:rPr lang="en-US" sz="1800" b="0" i="1" u="none" strike="noStrike" baseline="0" dirty="0">
                <a:latin typeface="MinionPro-It"/>
              </a:rPr>
              <a:t>n</a:t>
            </a:r>
            <a:r>
              <a:rPr lang="en-US" sz="1800" b="0" i="0" u="none" strike="noStrike" baseline="0" dirty="0">
                <a:latin typeface="MinionPro-Regular"/>
              </a:rPr>
              <a:t>th</a:t>
            </a:r>
          </a:p>
          <a:p>
            <a:pPr algn="l"/>
            <a:r>
              <a:rPr lang="en-US" sz="1800" b="0" i="0" u="none" strike="noStrike" baseline="0" dirty="0">
                <a:latin typeface="MinionPro-Regular"/>
              </a:rPr>
              <a:t>input sequence in a batch starts off exactly where the </a:t>
            </a:r>
            <a:r>
              <a:rPr lang="en-US" sz="1800" b="0" i="1" u="none" strike="noStrike" baseline="0" dirty="0">
                <a:latin typeface="MinionPro-It"/>
              </a:rPr>
              <a:t>n</a:t>
            </a:r>
            <a:r>
              <a:rPr lang="en-US" sz="1800" b="0" i="0" u="none" strike="noStrike" baseline="0" dirty="0">
                <a:latin typeface="MinionPro-Regular"/>
              </a:rPr>
              <a:t>th input sequence ended in the</a:t>
            </a:r>
          </a:p>
          <a:p>
            <a:pPr algn="l"/>
            <a:r>
              <a:rPr lang="en-US" sz="1800" b="0" i="0" u="none" strike="noStrike" baseline="0" dirty="0">
                <a:latin typeface="MinionPro-Regular"/>
              </a:rPr>
              <a:t>previous batch (see the notebook for the full code).</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50</a:t>
            </a:fld>
            <a:endParaRPr lang="en-US"/>
          </a:p>
        </p:txBody>
      </p:sp>
    </p:spTree>
    <p:extLst>
      <p:ext uri="{BB962C8B-B14F-4D97-AF65-F5344CB8AC3E}">
        <p14:creationId xmlns:p14="http://schemas.microsoft.com/office/powerpoint/2010/main" val="3920943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At each step, the decoder outputs a score for each word in the output vocabulary (i.e., French), and then the </a:t>
            </a:r>
            <a:r>
              <a:rPr lang="en-US" sz="1800" b="0" i="0" u="none" strike="noStrike" baseline="0" dirty="0" err="1">
                <a:solidFill>
                  <a:srgbClr val="000000"/>
                </a:solidFill>
                <a:latin typeface="MinionPro-Regular"/>
              </a:rPr>
              <a:t>softmax</a:t>
            </a:r>
            <a:r>
              <a:rPr lang="en-US" sz="1800" b="0" i="0" u="none" strike="noStrike" baseline="0" dirty="0">
                <a:solidFill>
                  <a:srgbClr val="000000"/>
                </a:solidFill>
                <a:latin typeface="MinionPro-Regular"/>
              </a:rPr>
              <a:t> layer turns these scores into probabilities. For example,</a:t>
            </a:r>
          </a:p>
          <a:p>
            <a:pPr algn="l"/>
            <a:r>
              <a:rPr lang="en-US" sz="1800" b="0" i="0" u="none" strike="noStrike" baseline="0" dirty="0">
                <a:solidFill>
                  <a:srgbClr val="000000"/>
                </a:solidFill>
                <a:latin typeface="MinionPro-Regular"/>
              </a:rPr>
              <a:t>at the first step the word “Je” may have a probability of 20%, “Tu” may have a probability of 1%, and so on. The word with the highest probability is output. This is</a:t>
            </a:r>
          </a:p>
          <a:p>
            <a:pPr algn="l"/>
            <a:r>
              <a:rPr lang="en-US" sz="1800" b="0" i="0" u="none" strike="noStrike" baseline="0" dirty="0">
                <a:solidFill>
                  <a:srgbClr val="000000"/>
                </a:solidFill>
                <a:latin typeface="MinionPro-Regular"/>
              </a:rPr>
              <a:t>very much like a regular classification task, so you can train the model using the </a:t>
            </a:r>
            <a:r>
              <a:rPr lang="en-US" sz="1800" b="0" i="0" u="none" strike="noStrike" baseline="0" dirty="0">
                <a:solidFill>
                  <a:srgbClr val="000000"/>
                </a:solidFill>
                <a:latin typeface="UbuntuMono-Regular"/>
              </a:rPr>
              <a:t>"</a:t>
            </a:r>
            <a:r>
              <a:rPr lang="en-US" sz="1800" b="0" i="0" u="none" strike="noStrike" baseline="0" dirty="0" err="1">
                <a:solidFill>
                  <a:srgbClr val="000000"/>
                </a:solidFill>
                <a:latin typeface="UbuntuMono-Regular"/>
              </a:rPr>
              <a:t>sparse_categorical_crossentropy</a:t>
            </a:r>
            <a:r>
              <a:rPr lang="en-US" sz="1800" b="0" i="0" u="none" strike="noStrike" baseline="0" dirty="0">
                <a:solidFill>
                  <a:srgbClr val="000000"/>
                </a:solidFill>
                <a:latin typeface="UbuntuMono-Regular"/>
              </a:rPr>
              <a:t>" </a:t>
            </a:r>
            <a:r>
              <a:rPr lang="en-US" sz="1800" b="0" i="0" u="none" strike="noStrike" baseline="0" dirty="0">
                <a:solidFill>
                  <a:srgbClr val="000000"/>
                </a:solidFill>
                <a:latin typeface="MinionPro-Regular"/>
              </a:rPr>
              <a:t>loss, much like we did in the Char-RNN model.</a:t>
            </a:r>
          </a:p>
          <a:p>
            <a:pPr algn="l"/>
            <a:r>
              <a:rPr lang="en-US" sz="1800" b="0" i="0" u="none" strike="noStrike" baseline="0" dirty="0">
                <a:solidFill>
                  <a:srgbClr val="000000"/>
                </a:solidFill>
                <a:latin typeface="MinionPro-Regular"/>
              </a:rPr>
              <a:t>Note that at inference time (after training), you will not have the target sentence to feed to the decoder. Instead, simply feed the decoder the word that it output at the</a:t>
            </a:r>
          </a:p>
          <a:p>
            <a:pPr algn="l"/>
            <a:r>
              <a:rPr lang="en-US" sz="1800" b="0" i="0" u="none" strike="noStrike" baseline="0" dirty="0">
                <a:solidFill>
                  <a:srgbClr val="000000"/>
                </a:solidFill>
                <a:latin typeface="MinionPro-Regular"/>
              </a:rPr>
              <a:t>previous step, as shown in </a:t>
            </a:r>
            <a:r>
              <a:rPr lang="en-US" sz="1800" b="0" i="0" u="none" strike="noStrike" baseline="0" dirty="0">
                <a:solidFill>
                  <a:srgbClr val="9A0000"/>
                </a:solidFill>
                <a:latin typeface="MinionPro-Regular"/>
              </a:rPr>
              <a:t>Figure 16-4 </a:t>
            </a:r>
            <a:r>
              <a:rPr lang="en-US" sz="1800" b="0" i="0" u="none" strike="noStrike" baseline="0" dirty="0">
                <a:solidFill>
                  <a:srgbClr val="000000"/>
                </a:solidFill>
                <a:latin typeface="MinionPro-Regular"/>
              </a:rPr>
              <a:t>(this will require an embedding lookup that is not shown in the diagram).</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52</a:t>
            </a:fld>
            <a:endParaRPr lang="en-US"/>
          </a:p>
        </p:txBody>
      </p:sp>
    </p:spTree>
    <p:extLst>
      <p:ext uri="{BB962C8B-B14F-4D97-AF65-F5344CB8AC3E}">
        <p14:creationId xmlns:p14="http://schemas.microsoft.com/office/powerpoint/2010/main" val="290693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9</a:t>
            </a:fld>
            <a:endParaRPr lang="en-US"/>
          </a:p>
        </p:txBody>
      </p:sp>
    </p:spTree>
    <p:extLst>
      <p:ext uri="{BB962C8B-B14F-4D97-AF65-F5344CB8AC3E}">
        <p14:creationId xmlns:p14="http://schemas.microsoft.com/office/powerpoint/2010/main" val="425033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 </a:t>
            </a:r>
            <a:r>
              <a:rPr lang="en-US" b="1" i="0" dirty="0">
                <a:solidFill>
                  <a:srgbClr val="000000"/>
                </a:solidFill>
                <a:effectLst/>
                <a:latin typeface="Arial" panose="020B0604020202020204" pitchFamily="34" charset="0"/>
              </a:rPr>
              <a:t>Water Quality Prediction in the Luan River Based on 1-DRCNN and </a:t>
            </a:r>
            <a:r>
              <a:rPr lang="en-US" b="1" i="0" dirty="0" err="1">
                <a:solidFill>
                  <a:srgbClr val="000000"/>
                </a:solidFill>
                <a:effectLst/>
                <a:latin typeface="Arial" panose="020B0604020202020204" pitchFamily="34" charset="0"/>
              </a:rPr>
              <a:t>BiGRU</a:t>
            </a:r>
            <a:r>
              <a:rPr lang="en-US" b="1" i="0" dirty="0">
                <a:solidFill>
                  <a:srgbClr val="000000"/>
                </a:solidFill>
                <a:effectLst/>
                <a:latin typeface="Arial" panose="020B0604020202020204" pitchFamily="34" charset="0"/>
              </a:rPr>
              <a:t> Hybrid Neural Network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293907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F2428-2AD4-63EA-FF51-BD3BBFF0A0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4296C-ECF4-C598-9D76-128FC7FD1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08426-890A-85D0-C918-923E06DD41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 </a:t>
            </a:r>
            <a:r>
              <a:rPr lang="en-US" b="1" i="0" dirty="0">
                <a:solidFill>
                  <a:srgbClr val="000000"/>
                </a:solidFill>
                <a:effectLst/>
                <a:latin typeface="Arial" panose="020B0604020202020204" pitchFamily="34" charset="0"/>
              </a:rPr>
              <a:t>Water Quality Prediction in the Luan River Based on 1-DRCNN and </a:t>
            </a:r>
            <a:r>
              <a:rPr lang="en-US" b="1" i="0" dirty="0" err="1">
                <a:solidFill>
                  <a:srgbClr val="000000"/>
                </a:solidFill>
                <a:effectLst/>
                <a:latin typeface="Arial" panose="020B0604020202020204" pitchFamily="34" charset="0"/>
              </a:rPr>
              <a:t>BiGRU</a:t>
            </a:r>
            <a:r>
              <a:rPr lang="en-US" b="1" i="0" dirty="0">
                <a:solidFill>
                  <a:srgbClr val="000000"/>
                </a:solidFill>
                <a:effectLst/>
                <a:latin typeface="Arial" panose="020B0604020202020204" pitchFamily="34" charset="0"/>
              </a:rPr>
              <a:t> Hybrid Neural Network Model</a:t>
            </a:r>
          </a:p>
          <a:p>
            <a:endParaRPr lang="en-US" dirty="0"/>
          </a:p>
        </p:txBody>
      </p:sp>
      <p:sp>
        <p:nvSpPr>
          <p:cNvPr id="4" name="Slide Number Placeholder 3">
            <a:extLst>
              <a:ext uri="{FF2B5EF4-FFF2-40B4-BE49-F238E27FC236}">
                <a16:creationId xmlns:a16="http://schemas.microsoft.com/office/drawing/2014/main" id="{CB0F81F5-7355-B062-CA42-1DD65B2AA8CF}"/>
              </a:ext>
            </a:extLst>
          </p:cNvPr>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3783128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VOTE: How many weights in the first layer if we have to process two sequences of 10 steps? 20 steps?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4028718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 at least three algorithms to process time-series</a:t>
            </a:r>
          </a:p>
          <a:p>
            <a:r>
              <a:rPr lang="en-US" dirty="0"/>
              <a:t>Unstable gradient problem = Decrease LR, use saturating activation </a:t>
            </a:r>
            <a:r>
              <a:rPr lang="en-US" dirty="0" err="1"/>
              <a:t>fx</a:t>
            </a:r>
            <a:r>
              <a:rPr lang="en-US" dirty="0"/>
              <a:t>, clip gradients, layer normalization, dropout</a:t>
            </a:r>
          </a:p>
          <a:p>
            <a:r>
              <a:rPr lang="en-US" dirty="0"/>
              <a:t>VOTE: How many weights in the first layer if we have to process two sequences of 10 steps? 20 steps?</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3888724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How the LSTM choose which information to keep, to remember and which information are not useful or irrelevant ? </a:t>
            </a:r>
            <a:br>
              <a:rPr lang="en-US" sz="1200" dirty="0"/>
            </a:br>
            <a:r>
              <a:rPr lang="en-US" sz="1200" dirty="0"/>
              <a:t>Question: How do LSTM cells recognize which information must be passed on to the long-term state?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44343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How the LSTM choose which information to keep, to remember and which information are not useful or irrelevant ? </a:t>
            </a:r>
            <a:br>
              <a:rPr lang="en-US" sz="1200" dirty="0"/>
            </a:br>
            <a:r>
              <a:rPr lang="en-US" sz="1200" dirty="0"/>
              <a:t>Question: How do LSTM cells </a:t>
            </a:r>
            <a:r>
              <a:rPr lang="en-US" sz="1200" dirty="0" err="1"/>
              <a:t>recognise</a:t>
            </a:r>
            <a:r>
              <a:rPr lang="en-US" sz="1200" dirty="0"/>
              <a:t> what </a:t>
            </a:r>
            <a:r>
              <a:rPr lang="en-US" sz="1200" dirty="0" err="1"/>
              <a:t>informations</a:t>
            </a:r>
            <a:r>
              <a:rPr lang="en-US" sz="1200" dirty="0"/>
              <a:t> must be passed on to the long-term state?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17</a:t>
            </a:fld>
            <a:endParaRPr lang="en-US"/>
          </a:p>
        </p:txBody>
      </p:sp>
    </p:spTree>
    <p:extLst>
      <p:ext uri="{BB962C8B-B14F-4D97-AF65-F5344CB8AC3E}">
        <p14:creationId xmlns:p14="http://schemas.microsoft.com/office/powerpoint/2010/main" val="2552424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11/6/2025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B5C4-D70D-D2D8-C1A3-3039E88003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001"/>
          </a:p>
        </p:txBody>
      </p:sp>
      <p:sp>
        <p:nvSpPr>
          <p:cNvPr id="3" name="Subtitle 2">
            <a:extLst>
              <a:ext uri="{FF2B5EF4-FFF2-40B4-BE49-F238E27FC236}">
                <a16:creationId xmlns:a16="http://schemas.microsoft.com/office/drawing/2014/main" id="{1081D206-9877-F96F-A54E-48A9E16B6F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001"/>
          </a:p>
        </p:txBody>
      </p:sp>
      <p:sp>
        <p:nvSpPr>
          <p:cNvPr id="4" name="Date Placeholder 3">
            <a:extLst>
              <a:ext uri="{FF2B5EF4-FFF2-40B4-BE49-F238E27FC236}">
                <a16:creationId xmlns:a16="http://schemas.microsoft.com/office/drawing/2014/main" id="{6796D8AB-80E1-FF46-3042-621BC6E52D9C}"/>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341A0448-7571-BB23-7A20-B0DC90A73DAB}"/>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BB6A4D39-78CE-2F10-3660-9847EB1344DC}"/>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378991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09EF-38A6-EBE3-CF7C-0F3C1DF7DB49}"/>
              </a:ext>
            </a:extLst>
          </p:cNvPr>
          <p:cNvSpPr>
            <a:spLocks noGrp="1"/>
          </p:cNvSpPr>
          <p:nvPr>
            <p:ph type="title"/>
          </p:nvPr>
        </p:nvSpPr>
        <p:spPr/>
        <p:txBody>
          <a:bodyPr/>
          <a:lstStyle/>
          <a:p>
            <a:r>
              <a:rPr lang="en-US"/>
              <a:t>Click to edit Master title style</a:t>
            </a:r>
            <a:endParaRPr lang="en-001"/>
          </a:p>
        </p:txBody>
      </p:sp>
      <p:sp>
        <p:nvSpPr>
          <p:cNvPr id="3" name="Content Placeholder 2">
            <a:extLst>
              <a:ext uri="{FF2B5EF4-FFF2-40B4-BE49-F238E27FC236}">
                <a16:creationId xmlns:a16="http://schemas.microsoft.com/office/drawing/2014/main" id="{320E83CD-386F-75FE-1BC9-8EA5E0740E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CEAA2FB0-7984-C29A-1DB1-8706662FF692}"/>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D579C04B-FE95-9306-A4F3-5886A4CED9A2}"/>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5842097F-05A8-C2B4-D3C4-4BB70B41DC2E}"/>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435214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CB3F-0DD6-2A3B-3FEE-491D3893CF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001"/>
          </a:p>
        </p:txBody>
      </p:sp>
      <p:sp>
        <p:nvSpPr>
          <p:cNvPr id="3" name="Text Placeholder 2">
            <a:extLst>
              <a:ext uri="{FF2B5EF4-FFF2-40B4-BE49-F238E27FC236}">
                <a16:creationId xmlns:a16="http://schemas.microsoft.com/office/drawing/2014/main" id="{5641F1C1-81CF-989B-198D-C54CE9347C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EA0622-50DB-412F-372A-EB18857C5BDA}"/>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5E1239FF-CD9C-3A09-8AE7-D28E938185C8}"/>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9ABC5637-9434-F484-18D7-32F44D4B5B8C}"/>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2400565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B1AE0-8B6C-DF37-6B79-3E40FB283027}"/>
              </a:ext>
            </a:extLst>
          </p:cNvPr>
          <p:cNvSpPr>
            <a:spLocks noGrp="1"/>
          </p:cNvSpPr>
          <p:nvPr>
            <p:ph type="title"/>
          </p:nvPr>
        </p:nvSpPr>
        <p:spPr/>
        <p:txBody>
          <a:bodyPr/>
          <a:lstStyle/>
          <a:p>
            <a:r>
              <a:rPr lang="en-US"/>
              <a:t>Click to edit Master title style</a:t>
            </a:r>
            <a:endParaRPr lang="en-001"/>
          </a:p>
        </p:txBody>
      </p:sp>
      <p:sp>
        <p:nvSpPr>
          <p:cNvPr id="3" name="Content Placeholder 2">
            <a:extLst>
              <a:ext uri="{FF2B5EF4-FFF2-40B4-BE49-F238E27FC236}">
                <a16:creationId xmlns:a16="http://schemas.microsoft.com/office/drawing/2014/main" id="{DF234C67-B185-D169-E622-F8A672A13B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Content Placeholder 3">
            <a:extLst>
              <a:ext uri="{FF2B5EF4-FFF2-40B4-BE49-F238E27FC236}">
                <a16:creationId xmlns:a16="http://schemas.microsoft.com/office/drawing/2014/main" id="{1D98EDCB-4F96-BCF5-32F5-E7EB23C71B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Date Placeholder 4">
            <a:extLst>
              <a:ext uri="{FF2B5EF4-FFF2-40B4-BE49-F238E27FC236}">
                <a16:creationId xmlns:a16="http://schemas.microsoft.com/office/drawing/2014/main" id="{BABA8925-A12B-905B-BE3C-B297A7A21B14}"/>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6" name="Footer Placeholder 5">
            <a:extLst>
              <a:ext uri="{FF2B5EF4-FFF2-40B4-BE49-F238E27FC236}">
                <a16:creationId xmlns:a16="http://schemas.microsoft.com/office/drawing/2014/main" id="{81666433-D3F3-4754-2938-991AF84D6C1A}"/>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A71F5CDB-7B23-322E-BC87-B254F9C5FAAB}"/>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2442176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0D70-210C-5C16-6AC6-50949FC138A2}"/>
              </a:ext>
            </a:extLst>
          </p:cNvPr>
          <p:cNvSpPr>
            <a:spLocks noGrp="1"/>
          </p:cNvSpPr>
          <p:nvPr>
            <p:ph type="title"/>
          </p:nvPr>
        </p:nvSpPr>
        <p:spPr>
          <a:xfrm>
            <a:off x="839788" y="365125"/>
            <a:ext cx="10515600" cy="1325563"/>
          </a:xfrm>
        </p:spPr>
        <p:txBody>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47C61698-E143-0033-1FA4-80385412E0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A70487-9A19-BDAE-05F4-CD45D82577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Text Placeholder 4">
            <a:extLst>
              <a:ext uri="{FF2B5EF4-FFF2-40B4-BE49-F238E27FC236}">
                <a16:creationId xmlns:a16="http://schemas.microsoft.com/office/drawing/2014/main" id="{40376458-896B-F159-C691-0F34EC141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D5D3C2-F372-CB96-5125-6A6A3C8B8D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7" name="Date Placeholder 6">
            <a:extLst>
              <a:ext uri="{FF2B5EF4-FFF2-40B4-BE49-F238E27FC236}">
                <a16:creationId xmlns:a16="http://schemas.microsoft.com/office/drawing/2014/main" id="{ACD9644F-D178-C0FF-E5C4-CA20B97B3349}"/>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8" name="Footer Placeholder 7">
            <a:extLst>
              <a:ext uri="{FF2B5EF4-FFF2-40B4-BE49-F238E27FC236}">
                <a16:creationId xmlns:a16="http://schemas.microsoft.com/office/drawing/2014/main" id="{FDF8D812-EA05-AE6D-E4FE-E66C373B0303}"/>
              </a:ext>
            </a:extLst>
          </p:cNvPr>
          <p:cNvSpPr>
            <a:spLocks noGrp="1"/>
          </p:cNvSpPr>
          <p:nvPr>
            <p:ph type="ftr" sz="quarter" idx="11"/>
          </p:nvPr>
        </p:nvSpPr>
        <p:spPr/>
        <p:txBody>
          <a:bodyPr/>
          <a:lstStyle/>
          <a:p>
            <a:endParaRPr lang="en-001"/>
          </a:p>
        </p:txBody>
      </p:sp>
      <p:sp>
        <p:nvSpPr>
          <p:cNvPr id="9" name="Slide Number Placeholder 8">
            <a:extLst>
              <a:ext uri="{FF2B5EF4-FFF2-40B4-BE49-F238E27FC236}">
                <a16:creationId xmlns:a16="http://schemas.microsoft.com/office/drawing/2014/main" id="{ADEEC19D-745F-91BA-F0CF-382BB578EA4A}"/>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114397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EDCC-C305-3965-4882-018F1C8B5E66}"/>
              </a:ext>
            </a:extLst>
          </p:cNvPr>
          <p:cNvSpPr>
            <a:spLocks noGrp="1"/>
          </p:cNvSpPr>
          <p:nvPr>
            <p:ph type="title"/>
          </p:nvPr>
        </p:nvSpPr>
        <p:spPr/>
        <p:txBody>
          <a:bodyPr/>
          <a:lstStyle/>
          <a:p>
            <a:r>
              <a:rPr lang="en-US"/>
              <a:t>Click to edit Master title style</a:t>
            </a:r>
            <a:endParaRPr lang="en-001"/>
          </a:p>
        </p:txBody>
      </p:sp>
      <p:sp>
        <p:nvSpPr>
          <p:cNvPr id="3" name="Date Placeholder 2">
            <a:extLst>
              <a:ext uri="{FF2B5EF4-FFF2-40B4-BE49-F238E27FC236}">
                <a16:creationId xmlns:a16="http://schemas.microsoft.com/office/drawing/2014/main" id="{97632F64-028B-8051-38FE-E9E80AB60E8E}"/>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4" name="Footer Placeholder 3">
            <a:extLst>
              <a:ext uri="{FF2B5EF4-FFF2-40B4-BE49-F238E27FC236}">
                <a16:creationId xmlns:a16="http://schemas.microsoft.com/office/drawing/2014/main" id="{7B49424D-BFC4-0EE5-BBDD-3BD982839681}"/>
              </a:ext>
            </a:extLst>
          </p:cNvPr>
          <p:cNvSpPr>
            <a:spLocks noGrp="1"/>
          </p:cNvSpPr>
          <p:nvPr>
            <p:ph type="ftr" sz="quarter" idx="11"/>
          </p:nvPr>
        </p:nvSpPr>
        <p:spPr/>
        <p:txBody>
          <a:bodyPr/>
          <a:lstStyle/>
          <a:p>
            <a:endParaRPr lang="en-001"/>
          </a:p>
        </p:txBody>
      </p:sp>
      <p:sp>
        <p:nvSpPr>
          <p:cNvPr id="5" name="Slide Number Placeholder 4">
            <a:extLst>
              <a:ext uri="{FF2B5EF4-FFF2-40B4-BE49-F238E27FC236}">
                <a16:creationId xmlns:a16="http://schemas.microsoft.com/office/drawing/2014/main" id="{DA978E7C-4879-9E7D-3F04-2A16F892E597}"/>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2512509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4D2D0D-916C-86A5-07AC-41AA26CC98F4}"/>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3" name="Footer Placeholder 2">
            <a:extLst>
              <a:ext uri="{FF2B5EF4-FFF2-40B4-BE49-F238E27FC236}">
                <a16:creationId xmlns:a16="http://schemas.microsoft.com/office/drawing/2014/main" id="{4B585F45-268F-9BEA-8F67-AE61F9026FC5}"/>
              </a:ext>
            </a:extLst>
          </p:cNvPr>
          <p:cNvSpPr>
            <a:spLocks noGrp="1"/>
          </p:cNvSpPr>
          <p:nvPr>
            <p:ph type="ftr" sz="quarter" idx="11"/>
          </p:nvPr>
        </p:nvSpPr>
        <p:spPr/>
        <p:txBody>
          <a:bodyPr/>
          <a:lstStyle/>
          <a:p>
            <a:endParaRPr lang="en-001"/>
          </a:p>
        </p:txBody>
      </p:sp>
      <p:sp>
        <p:nvSpPr>
          <p:cNvPr id="4" name="Slide Number Placeholder 3">
            <a:extLst>
              <a:ext uri="{FF2B5EF4-FFF2-40B4-BE49-F238E27FC236}">
                <a16:creationId xmlns:a16="http://schemas.microsoft.com/office/drawing/2014/main" id="{6FE76E2D-813F-1E37-8E1E-7353710A9DC6}"/>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4286067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462A-AF3B-3DA5-F145-1952C6C10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Content Placeholder 2">
            <a:extLst>
              <a:ext uri="{FF2B5EF4-FFF2-40B4-BE49-F238E27FC236}">
                <a16:creationId xmlns:a16="http://schemas.microsoft.com/office/drawing/2014/main" id="{534E1764-D91B-C6F3-6367-D2288FD56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Text Placeholder 3">
            <a:extLst>
              <a:ext uri="{FF2B5EF4-FFF2-40B4-BE49-F238E27FC236}">
                <a16:creationId xmlns:a16="http://schemas.microsoft.com/office/drawing/2014/main" id="{3C5174C3-18DF-93E5-F0BA-591524B63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479EC3-AA9F-47F3-11D9-402DDF1A5C11}"/>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6" name="Footer Placeholder 5">
            <a:extLst>
              <a:ext uri="{FF2B5EF4-FFF2-40B4-BE49-F238E27FC236}">
                <a16:creationId xmlns:a16="http://schemas.microsoft.com/office/drawing/2014/main" id="{86B4F68C-A1B0-6DFF-FC96-DA143504A9A1}"/>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3CEE2D12-900F-9672-BC38-33ED0C9586A2}"/>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3039271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11/6/2025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2F65-CF2B-9F29-456F-F19A9F465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Picture Placeholder 2">
            <a:extLst>
              <a:ext uri="{FF2B5EF4-FFF2-40B4-BE49-F238E27FC236}">
                <a16:creationId xmlns:a16="http://schemas.microsoft.com/office/drawing/2014/main" id="{17B5161B-B71A-3749-FD34-B8562C221A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001"/>
          </a:p>
        </p:txBody>
      </p:sp>
      <p:sp>
        <p:nvSpPr>
          <p:cNvPr id="4" name="Text Placeholder 3">
            <a:extLst>
              <a:ext uri="{FF2B5EF4-FFF2-40B4-BE49-F238E27FC236}">
                <a16:creationId xmlns:a16="http://schemas.microsoft.com/office/drawing/2014/main" id="{0FA99175-6EB4-F83C-F0A6-A81FD46CB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AE6E2E-716B-7070-D7C9-76981BE4AF30}"/>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6" name="Footer Placeholder 5">
            <a:extLst>
              <a:ext uri="{FF2B5EF4-FFF2-40B4-BE49-F238E27FC236}">
                <a16:creationId xmlns:a16="http://schemas.microsoft.com/office/drawing/2014/main" id="{096D30A9-43CA-5D55-9F0A-CF5B6035BBF2}"/>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993929A0-F382-6ACE-E449-0A4BB2CB254F}"/>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29999186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87DCD-0741-0473-F348-96E76244C363}"/>
              </a:ext>
            </a:extLst>
          </p:cNvPr>
          <p:cNvSpPr>
            <a:spLocks noGrp="1"/>
          </p:cNvSpPr>
          <p:nvPr>
            <p:ph type="title"/>
          </p:nvPr>
        </p:nvSpPr>
        <p:spPr/>
        <p:txBody>
          <a:bodyPr/>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437F66DC-F750-E75B-29FC-6D04B187C3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C20627BA-26A7-BA24-43B0-F961AEAE6C1C}"/>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F8D10DD7-1838-D806-150A-008C3087925C}"/>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7CBA3689-C64E-2B75-6269-6C9B8016F148}"/>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4268921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26CB06-A3B3-924C-31D2-E537968857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03559286-54B7-74F5-3AE5-6DE1326A7A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BDF2D534-0447-6D0A-AED7-66551C0DF5AE}"/>
              </a:ext>
            </a:extLst>
          </p:cNvPr>
          <p:cNvSpPr>
            <a:spLocks noGrp="1"/>
          </p:cNvSpPr>
          <p:nvPr>
            <p:ph type="dt" sz="half" idx="10"/>
          </p:nvPr>
        </p:nvSpPr>
        <p:spPr/>
        <p:txBody>
          <a:body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2697294B-40C0-21C3-5325-F816BFBA766A}"/>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5315C135-A152-1B48-C975-A1E89879337E}"/>
              </a:ext>
            </a:extLst>
          </p:cNvPr>
          <p:cNvSpPr>
            <a:spLocks noGrp="1"/>
          </p:cNvSpPr>
          <p:nvPr>
            <p:ph type="sldNum" sz="quarter" idx="12"/>
          </p:nvPr>
        </p:nvSpPr>
        <p:spPr/>
        <p:txBody>
          <a:bodyPr/>
          <a:lstStyle/>
          <a:p>
            <a:fld id="{644AC2B1-36BC-714C-B407-39EF400B94B5}" type="slidenum">
              <a:rPr lang="en-001" smtClean="0"/>
              <a:t>‹#›</a:t>
            </a:fld>
            <a:endParaRPr lang="en-001"/>
          </a:p>
        </p:txBody>
      </p:sp>
    </p:spTree>
    <p:extLst>
      <p:ext uri="{BB962C8B-B14F-4D97-AF65-F5344CB8AC3E}">
        <p14:creationId xmlns:p14="http://schemas.microsoft.com/office/powerpoint/2010/main" val="1455047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11/6/2025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(Chapter 7, FA2025)</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4371B-79DF-D9F0-7CC5-0B46C80D8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1489C9B8-93EB-55AA-EB1B-01BAC62CD4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B2F596CA-52A0-EB51-1C3D-74B3B6C1BF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33D31D-DF75-7040-8B3A-55DA102A2777}" type="datetimeFigureOut">
              <a:rPr lang="en-001" smtClean="0"/>
              <a:t>11/06/2025</a:t>
            </a:fld>
            <a:endParaRPr lang="en-001"/>
          </a:p>
        </p:txBody>
      </p:sp>
      <p:sp>
        <p:nvSpPr>
          <p:cNvPr id="5" name="Footer Placeholder 4">
            <a:extLst>
              <a:ext uri="{FF2B5EF4-FFF2-40B4-BE49-F238E27FC236}">
                <a16:creationId xmlns:a16="http://schemas.microsoft.com/office/drawing/2014/main" id="{D27CFD1E-20B5-A602-AFF4-E1F950846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001"/>
          </a:p>
        </p:txBody>
      </p:sp>
      <p:sp>
        <p:nvSpPr>
          <p:cNvPr id="6" name="Slide Number Placeholder 5">
            <a:extLst>
              <a:ext uri="{FF2B5EF4-FFF2-40B4-BE49-F238E27FC236}">
                <a16:creationId xmlns:a16="http://schemas.microsoft.com/office/drawing/2014/main" id="{444DE42D-0BA8-B579-0EB7-39A5271CD0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4AC2B1-36BC-714C-B407-39EF400B94B5}" type="slidenum">
              <a:rPr lang="en-001" smtClean="0"/>
              <a:t>‹#›</a:t>
            </a:fld>
            <a:endParaRPr lang="en-001"/>
          </a:p>
        </p:txBody>
      </p:sp>
    </p:spTree>
    <p:extLst>
      <p:ext uri="{BB962C8B-B14F-4D97-AF65-F5344CB8AC3E}">
        <p14:creationId xmlns:p14="http://schemas.microsoft.com/office/powerpoint/2010/main" val="17463550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wp.unil.ch/dawn/files/2025/11/review_ml_ees_2025.pdf"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(Chapter 7, FA2025)</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err="1"/>
              <a:t>Wesemann</a:t>
            </a:r>
            <a:r>
              <a:rPr lang="en-US" i="1" kern="0" dirty="0"/>
              <a:t> et al. (2018), Wikipedia (LSTM)</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4283601" y="1027050"/>
            <a:ext cx="7908399" cy="1015663"/>
          </a:xfrm>
          <a:prstGeom prst="rect">
            <a:avLst/>
          </a:prstGeom>
          <a:noFill/>
        </p:spPr>
        <p:txBody>
          <a:bodyPr wrap="square" rtlCol="0">
            <a:spAutoFit/>
          </a:bodyPr>
          <a:lstStyle/>
          <a:p>
            <a:pPr algn="ctr"/>
            <a:r>
              <a:rPr lang="en-US" sz="3000" dirty="0"/>
              <a:t>How can we make accurate predictions </a:t>
            </a:r>
            <a:br>
              <a:rPr lang="en-US" sz="3000" dirty="0"/>
            </a:br>
            <a:r>
              <a:rPr lang="en-US" sz="3000" dirty="0"/>
              <a:t>from sequences?</a:t>
            </a:r>
          </a:p>
        </p:txBody>
      </p:sp>
      <p:pic>
        <p:nvPicPr>
          <p:cNvPr id="7" name="Picture 6">
            <a:extLst>
              <a:ext uri="{FF2B5EF4-FFF2-40B4-BE49-F238E27FC236}">
                <a16:creationId xmlns:a16="http://schemas.microsoft.com/office/drawing/2014/main" id="{587DA24F-0F67-4527-9F93-CF25C40EDFB0}"/>
              </a:ext>
            </a:extLst>
          </p:cNvPr>
          <p:cNvPicPr>
            <a:picLocks noChangeAspect="1"/>
          </p:cNvPicPr>
          <p:nvPr/>
        </p:nvPicPr>
        <p:blipFill>
          <a:blip r:embed="rId5"/>
          <a:stretch>
            <a:fillRect/>
          </a:stretch>
        </p:blipFill>
        <p:spPr>
          <a:xfrm>
            <a:off x="0" y="1018799"/>
            <a:ext cx="4283601" cy="5839201"/>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2B3BB593-7AA9-46D9-A13C-AB60693FB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6941" y="2050964"/>
            <a:ext cx="6485059" cy="4435604"/>
          </a:xfrm>
          <a:prstGeom prst="rect">
            <a:avLst/>
          </a:prstGeom>
        </p:spPr>
      </p:pic>
      <p:sp>
        <p:nvSpPr>
          <p:cNvPr id="21" name="Arrow: Left-Right 20">
            <a:extLst>
              <a:ext uri="{FF2B5EF4-FFF2-40B4-BE49-F238E27FC236}">
                <a16:creationId xmlns:a16="http://schemas.microsoft.com/office/drawing/2014/main" id="{0F8EA0F6-E5AE-4A1E-9068-92933E738FAA}"/>
              </a:ext>
            </a:extLst>
          </p:cNvPr>
          <p:cNvSpPr/>
          <p:nvPr/>
        </p:nvSpPr>
        <p:spPr>
          <a:xfrm>
            <a:off x="4724400" y="4142426"/>
            <a:ext cx="1414839" cy="365779"/>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89C7654-CC8A-48BF-8B60-CCDF5EC61C40}"/>
              </a:ext>
            </a:extLst>
          </p:cNvPr>
          <p:cNvSpPr txBox="1"/>
          <p:nvPr/>
        </p:nvSpPr>
        <p:spPr>
          <a:xfrm>
            <a:off x="4974619" y="3440146"/>
            <a:ext cx="914400" cy="861774"/>
          </a:xfrm>
          <a:prstGeom prst="rect">
            <a:avLst/>
          </a:prstGeom>
          <a:noFill/>
        </p:spPr>
        <p:txBody>
          <a:bodyPr wrap="square" rtlCol="0">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CFDD-2D72-418A-B986-2979FB1959B2}"/>
              </a:ext>
            </a:extLst>
          </p:cNvPr>
          <p:cNvSpPr>
            <a:spLocks noGrp="1"/>
          </p:cNvSpPr>
          <p:nvPr>
            <p:ph type="title"/>
          </p:nvPr>
        </p:nvSpPr>
        <p:spPr>
          <a:xfrm>
            <a:off x="-2" y="1042633"/>
            <a:ext cx="12192000" cy="900345"/>
          </a:xfrm>
        </p:spPr>
        <p:txBody>
          <a:bodyPr/>
          <a:lstStyle/>
          <a:p>
            <a:r>
              <a:rPr lang="en-US" dirty="0"/>
              <a:t>Forecasting Time-Series in Environmental Science</a:t>
            </a:r>
          </a:p>
        </p:txBody>
      </p:sp>
      <p:sp>
        <p:nvSpPr>
          <p:cNvPr id="3" name="Slide Number Placeholder 2">
            <a:extLst>
              <a:ext uri="{FF2B5EF4-FFF2-40B4-BE49-F238E27FC236}">
                <a16:creationId xmlns:a16="http://schemas.microsoft.com/office/drawing/2014/main" id="{E6ED4C61-2C60-485C-A6CC-C442FB4BA33F}"/>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5" name="Picture 4">
            <a:extLst>
              <a:ext uri="{FF2B5EF4-FFF2-40B4-BE49-F238E27FC236}">
                <a16:creationId xmlns:a16="http://schemas.microsoft.com/office/drawing/2014/main" id="{4AE28891-A90C-4B7B-A18C-F3ED6FDE6C6D}"/>
              </a:ext>
            </a:extLst>
          </p:cNvPr>
          <p:cNvPicPr>
            <a:picLocks noChangeAspect="1"/>
          </p:cNvPicPr>
          <p:nvPr/>
        </p:nvPicPr>
        <p:blipFill>
          <a:blip r:embed="rId2"/>
          <a:stretch>
            <a:fillRect/>
          </a:stretch>
        </p:blipFill>
        <p:spPr>
          <a:xfrm>
            <a:off x="2420985" y="1942978"/>
            <a:ext cx="7350029" cy="4915022"/>
          </a:xfrm>
          <a:prstGeom prst="rect">
            <a:avLst/>
          </a:prstGeom>
        </p:spPr>
      </p:pic>
      <p:sp>
        <p:nvSpPr>
          <p:cNvPr id="6" name="TextBox 5">
            <a:extLst>
              <a:ext uri="{FF2B5EF4-FFF2-40B4-BE49-F238E27FC236}">
                <a16:creationId xmlns:a16="http://schemas.microsoft.com/office/drawing/2014/main" id="{9F2DC5AA-3E32-42F6-9A0C-51692D664B78}"/>
              </a:ext>
            </a:extLst>
          </p:cNvPr>
          <p:cNvSpPr txBox="1"/>
          <p:nvPr/>
        </p:nvSpPr>
        <p:spPr>
          <a:xfrm>
            <a:off x="-2" y="1942978"/>
            <a:ext cx="2420987" cy="1938992"/>
          </a:xfrm>
          <a:prstGeom prst="rect">
            <a:avLst/>
          </a:prstGeom>
          <a:noFill/>
        </p:spPr>
        <p:txBody>
          <a:bodyPr wrap="square" rtlCol="0">
            <a:spAutoFit/>
          </a:bodyPr>
          <a:lstStyle/>
          <a:p>
            <a:pPr algn="l"/>
            <a:r>
              <a:rPr lang="en-US" sz="3000" u="sng" dirty="0"/>
              <a:t>Seq-to-seq</a:t>
            </a:r>
            <a:r>
              <a:rPr lang="en-US" sz="3000" dirty="0"/>
              <a:t>:</a:t>
            </a:r>
          </a:p>
          <a:p>
            <a:pPr algn="l"/>
            <a:r>
              <a:rPr lang="en-US" sz="3000" dirty="0"/>
              <a:t>Env. Time Series Prediction</a:t>
            </a:r>
          </a:p>
        </p:txBody>
      </p:sp>
      <p:sp>
        <p:nvSpPr>
          <p:cNvPr id="7" name="TextBox 6">
            <a:extLst>
              <a:ext uri="{FF2B5EF4-FFF2-40B4-BE49-F238E27FC236}">
                <a16:creationId xmlns:a16="http://schemas.microsoft.com/office/drawing/2014/main" id="{95964F59-326F-45A3-BBCA-CB0BA95E245E}"/>
              </a:ext>
            </a:extLst>
          </p:cNvPr>
          <p:cNvSpPr txBox="1"/>
          <p:nvPr/>
        </p:nvSpPr>
        <p:spPr>
          <a:xfrm>
            <a:off x="9771010" y="1931702"/>
            <a:ext cx="2420987" cy="1477328"/>
          </a:xfrm>
          <a:prstGeom prst="rect">
            <a:avLst/>
          </a:prstGeom>
          <a:noFill/>
        </p:spPr>
        <p:txBody>
          <a:bodyPr wrap="square" rtlCol="0">
            <a:spAutoFit/>
          </a:bodyPr>
          <a:lstStyle/>
          <a:p>
            <a:pPr algn="r"/>
            <a:r>
              <a:rPr lang="en-US" sz="3000" u="sng" dirty="0"/>
              <a:t>Seq-to-vector</a:t>
            </a:r>
            <a:r>
              <a:rPr lang="en-US" sz="3000" dirty="0"/>
              <a:t>:</a:t>
            </a:r>
          </a:p>
          <a:p>
            <a:pPr algn="r"/>
            <a:r>
              <a:rPr lang="en-US" sz="3000" dirty="0"/>
              <a:t>Make a single prediction</a:t>
            </a:r>
          </a:p>
        </p:txBody>
      </p:sp>
      <p:sp>
        <p:nvSpPr>
          <p:cNvPr id="8" name="TextBox 7">
            <a:extLst>
              <a:ext uri="{FF2B5EF4-FFF2-40B4-BE49-F238E27FC236}">
                <a16:creationId xmlns:a16="http://schemas.microsoft.com/office/drawing/2014/main" id="{9509A4E1-A212-4993-AAAA-9B34F47F5C67}"/>
              </a:ext>
            </a:extLst>
          </p:cNvPr>
          <p:cNvSpPr txBox="1"/>
          <p:nvPr/>
        </p:nvSpPr>
        <p:spPr>
          <a:xfrm>
            <a:off x="-3" y="4948239"/>
            <a:ext cx="2420987" cy="1938992"/>
          </a:xfrm>
          <a:prstGeom prst="rect">
            <a:avLst/>
          </a:prstGeom>
          <a:noFill/>
        </p:spPr>
        <p:txBody>
          <a:bodyPr wrap="square" rtlCol="0">
            <a:spAutoFit/>
          </a:bodyPr>
          <a:lstStyle/>
          <a:p>
            <a:pPr algn="l"/>
            <a:r>
              <a:rPr lang="en-US" sz="3000" u="sng" dirty="0"/>
              <a:t>Vector-to-seq</a:t>
            </a:r>
            <a:r>
              <a:rPr lang="en-US" sz="3000" dirty="0"/>
              <a:t>:</a:t>
            </a:r>
          </a:p>
          <a:p>
            <a:pPr algn="l"/>
            <a:r>
              <a:rPr lang="en-US" sz="3000" dirty="0"/>
              <a:t>Predicting time series from 1 </a:t>
            </a:r>
            <a:r>
              <a:rPr lang="en-US" sz="3000" dirty="0" err="1"/>
              <a:t>observ</a:t>
            </a:r>
            <a:r>
              <a:rPr lang="en-US" sz="3000" dirty="0"/>
              <a:t>.</a:t>
            </a:r>
          </a:p>
        </p:txBody>
      </p:sp>
      <p:sp>
        <p:nvSpPr>
          <p:cNvPr id="9" name="TextBox 8">
            <a:extLst>
              <a:ext uri="{FF2B5EF4-FFF2-40B4-BE49-F238E27FC236}">
                <a16:creationId xmlns:a16="http://schemas.microsoft.com/office/drawing/2014/main" id="{D8904DF8-571B-4337-A154-EA0819C238C4}"/>
              </a:ext>
            </a:extLst>
          </p:cNvPr>
          <p:cNvSpPr txBox="1"/>
          <p:nvPr/>
        </p:nvSpPr>
        <p:spPr>
          <a:xfrm>
            <a:off x="9771009" y="4437322"/>
            <a:ext cx="2420987" cy="2400657"/>
          </a:xfrm>
          <a:prstGeom prst="rect">
            <a:avLst/>
          </a:prstGeom>
          <a:noFill/>
        </p:spPr>
        <p:txBody>
          <a:bodyPr wrap="square" rtlCol="0">
            <a:spAutoFit/>
          </a:bodyPr>
          <a:lstStyle/>
          <a:p>
            <a:pPr algn="r"/>
            <a:r>
              <a:rPr lang="en-US" sz="3000" u="sng" dirty="0"/>
              <a:t>Encoder-dec</a:t>
            </a:r>
            <a:r>
              <a:rPr lang="en-US" sz="3000" dirty="0"/>
              <a:t>:</a:t>
            </a:r>
          </a:p>
          <a:p>
            <a:pPr algn="r"/>
            <a:r>
              <a:rPr lang="en-US" sz="3000" dirty="0"/>
              <a:t>Predicting time series of related but  different vars</a:t>
            </a:r>
          </a:p>
        </p:txBody>
      </p:sp>
      <p:sp>
        <p:nvSpPr>
          <p:cNvPr id="10" name="Rectangle 9">
            <a:extLst>
              <a:ext uri="{FF2B5EF4-FFF2-40B4-BE49-F238E27FC236}">
                <a16:creationId xmlns:a16="http://schemas.microsoft.com/office/drawing/2014/main" id="{4B8A0D46-04B0-47A3-B6A6-67F44680CBBC}"/>
              </a:ext>
            </a:extLst>
          </p:cNvPr>
          <p:cNvSpPr/>
          <p:nvPr/>
        </p:nvSpPr>
        <p:spPr>
          <a:xfrm>
            <a:off x="6354501" y="1902472"/>
            <a:ext cx="3416508" cy="250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38C4B7-5843-4AE9-89A6-6A0A278F5BDD}"/>
              </a:ext>
            </a:extLst>
          </p:cNvPr>
          <p:cNvSpPr/>
          <p:nvPr/>
        </p:nvSpPr>
        <p:spPr>
          <a:xfrm>
            <a:off x="2420984" y="4259485"/>
            <a:ext cx="3219688" cy="2571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9B7D2B-9C20-4C0B-8297-915F15D2BF48}"/>
              </a:ext>
            </a:extLst>
          </p:cNvPr>
          <p:cNvSpPr/>
          <p:nvPr/>
        </p:nvSpPr>
        <p:spPr>
          <a:xfrm>
            <a:off x="5640682" y="4259484"/>
            <a:ext cx="4130322" cy="2578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0D4D83A-8EB7-14B3-0C66-906C6A142ECE}"/>
              </a:ext>
            </a:extLst>
          </p:cNvPr>
          <p:cNvPicPr>
            <a:picLocks noChangeAspect="1"/>
          </p:cNvPicPr>
          <p:nvPr/>
        </p:nvPicPr>
        <p:blipFill>
          <a:blip r:embed="rId3"/>
          <a:stretch>
            <a:fillRect/>
          </a:stretch>
        </p:blipFill>
        <p:spPr>
          <a:xfrm>
            <a:off x="2985235" y="4273457"/>
            <a:ext cx="6221526" cy="2571419"/>
          </a:xfrm>
          <a:prstGeom prst="rect">
            <a:avLst/>
          </a:prstGeom>
        </p:spPr>
      </p:pic>
    </p:spTree>
    <p:extLst>
      <p:ext uri="{BB962C8B-B14F-4D97-AF65-F5344CB8AC3E}">
        <p14:creationId xmlns:p14="http://schemas.microsoft.com/office/powerpoint/2010/main" val="2433185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FDAD-BC8B-4965-8C38-0D8AE005F574}"/>
              </a:ext>
            </a:extLst>
          </p:cNvPr>
          <p:cNvSpPr>
            <a:spLocks noGrp="1"/>
          </p:cNvSpPr>
          <p:nvPr>
            <p:ph type="title"/>
          </p:nvPr>
        </p:nvSpPr>
        <p:spPr>
          <a:xfrm>
            <a:off x="-2" y="1042633"/>
            <a:ext cx="12192000" cy="1146392"/>
          </a:xfrm>
        </p:spPr>
        <p:txBody>
          <a:bodyPr>
            <a:normAutofit fontScale="90000"/>
          </a:bodyPr>
          <a:lstStyle/>
          <a:p>
            <a:r>
              <a:rPr lang="en-US" dirty="0"/>
              <a:t>Why is naive forecasting (persistence forecast) </a:t>
            </a:r>
            <a:br>
              <a:rPr lang="en-US" dirty="0"/>
            </a:br>
            <a:r>
              <a:rPr lang="en-US" dirty="0"/>
              <a:t>so hard to outperform? </a:t>
            </a:r>
            <a:endParaRPr lang="en-US" b="1" dirty="0"/>
          </a:p>
        </p:txBody>
      </p:sp>
      <p:sp>
        <p:nvSpPr>
          <p:cNvPr id="3" name="Slide Number Placeholder 2">
            <a:extLst>
              <a:ext uri="{FF2B5EF4-FFF2-40B4-BE49-F238E27FC236}">
                <a16:creationId xmlns:a16="http://schemas.microsoft.com/office/drawing/2014/main" id="{DF1768BA-1A50-4A06-98E5-6C17A2F67A06}"/>
              </a:ext>
            </a:extLst>
          </p:cNvPr>
          <p:cNvSpPr>
            <a:spLocks noGrp="1"/>
          </p:cNvSpPr>
          <p:nvPr>
            <p:ph type="sldNum" sz="quarter" idx="12"/>
          </p:nvPr>
        </p:nvSpPr>
        <p:spPr/>
        <p:txBody>
          <a:bodyPr/>
          <a:lstStyle/>
          <a:p>
            <a:fld id="{A5686A01-FA10-4E06-92C7-92734750F4C6}" type="slidenum">
              <a:rPr lang="en-US" smtClean="0"/>
              <a:t>11</a:t>
            </a:fld>
            <a:endParaRPr lang="en-US"/>
          </a:p>
        </p:txBody>
      </p:sp>
    </p:spTree>
    <p:extLst>
      <p:ext uri="{BB962C8B-B14F-4D97-AF65-F5344CB8AC3E}">
        <p14:creationId xmlns:p14="http://schemas.microsoft.com/office/powerpoint/2010/main" val="1336624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ECF9F-2D55-4965-68DC-DB0ECB1E82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B8D34-027A-F28E-2DA1-4C760CE12AA6}"/>
              </a:ext>
            </a:extLst>
          </p:cNvPr>
          <p:cNvSpPr>
            <a:spLocks noGrp="1"/>
          </p:cNvSpPr>
          <p:nvPr>
            <p:ph type="title"/>
          </p:nvPr>
        </p:nvSpPr>
        <p:spPr>
          <a:xfrm>
            <a:off x="-2" y="1042633"/>
            <a:ext cx="12192000" cy="1146392"/>
          </a:xfrm>
        </p:spPr>
        <p:txBody>
          <a:bodyPr>
            <a:normAutofit fontScale="90000"/>
          </a:bodyPr>
          <a:lstStyle/>
          <a:p>
            <a:r>
              <a:rPr lang="en-US" dirty="0"/>
              <a:t>Why is naive forecasting (persistence forecast) </a:t>
            </a:r>
            <a:br>
              <a:rPr lang="en-US" dirty="0"/>
            </a:br>
            <a:r>
              <a:rPr lang="en-US" dirty="0"/>
              <a:t>so hard to outperform? </a:t>
            </a:r>
            <a:r>
              <a:rPr lang="en-US" b="1" dirty="0"/>
              <a:t>Autocorrelation in time</a:t>
            </a:r>
          </a:p>
        </p:txBody>
      </p:sp>
      <p:sp>
        <p:nvSpPr>
          <p:cNvPr id="3" name="Slide Number Placeholder 2">
            <a:extLst>
              <a:ext uri="{FF2B5EF4-FFF2-40B4-BE49-F238E27FC236}">
                <a16:creationId xmlns:a16="http://schemas.microsoft.com/office/drawing/2014/main" id="{C177AFED-779F-C921-1D19-9129376FE54D}"/>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4" name="Picture 3">
            <a:extLst>
              <a:ext uri="{FF2B5EF4-FFF2-40B4-BE49-F238E27FC236}">
                <a16:creationId xmlns:a16="http://schemas.microsoft.com/office/drawing/2014/main" id="{248A86D7-9A8E-E8D5-4762-A62E5BD2900C}"/>
              </a:ext>
            </a:extLst>
          </p:cNvPr>
          <p:cNvPicPr>
            <a:picLocks noChangeAspect="1"/>
          </p:cNvPicPr>
          <p:nvPr/>
        </p:nvPicPr>
        <p:blipFill>
          <a:blip r:embed="rId3"/>
          <a:stretch>
            <a:fillRect/>
          </a:stretch>
        </p:blipFill>
        <p:spPr>
          <a:xfrm>
            <a:off x="-2" y="2115142"/>
            <a:ext cx="5933778" cy="4239212"/>
          </a:xfrm>
          <a:prstGeom prst="rect">
            <a:avLst/>
          </a:prstGeom>
        </p:spPr>
      </p:pic>
      <p:sp>
        <p:nvSpPr>
          <p:cNvPr id="6" name="TextBox 5">
            <a:extLst>
              <a:ext uri="{FF2B5EF4-FFF2-40B4-BE49-F238E27FC236}">
                <a16:creationId xmlns:a16="http://schemas.microsoft.com/office/drawing/2014/main" id="{657C3BDC-6EA4-70E5-104B-A431789CF5B3}"/>
              </a:ext>
            </a:extLst>
          </p:cNvPr>
          <p:cNvSpPr txBox="1"/>
          <p:nvPr/>
        </p:nvSpPr>
        <p:spPr>
          <a:xfrm>
            <a:off x="3958389" y="6534834"/>
            <a:ext cx="8237619" cy="369332"/>
          </a:xfrm>
          <a:prstGeom prst="rect">
            <a:avLst/>
          </a:prstGeom>
          <a:noFill/>
        </p:spPr>
        <p:txBody>
          <a:bodyPr wrap="square">
            <a:spAutoFit/>
          </a:bodyPr>
          <a:lstStyle/>
          <a:p>
            <a:pPr algn="r"/>
            <a:r>
              <a:rPr lang="en-US" i="1" u="sng" dirty="0"/>
              <a:t>Source</a:t>
            </a:r>
            <a:r>
              <a:rPr lang="en-US" i="1" dirty="0"/>
              <a:t>: </a:t>
            </a:r>
            <a:r>
              <a:rPr lang="en-US" i="1" dirty="0" err="1"/>
              <a:t>Zaytar</a:t>
            </a:r>
            <a:r>
              <a:rPr lang="en-US" i="1" dirty="0"/>
              <a:t> and El </a:t>
            </a:r>
            <a:r>
              <a:rPr lang="en-US" i="1" dirty="0" err="1"/>
              <a:t>Amrani</a:t>
            </a:r>
            <a:r>
              <a:rPr lang="en-US" i="1" dirty="0"/>
              <a:t> (2016), Yan et al. (2021) </a:t>
            </a:r>
          </a:p>
        </p:txBody>
      </p:sp>
      <p:grpSp>
        <p:nvGrpSpPr>
          <p:cNvPr id="10" name="Group 9">
            <a:extLst>
              <a:ext uri="{FF2B5EF4-FFF2-40B4-BE49-F238E27FC236}">
                <a16:creationId xmlns:a16="http://schemas.microsoft.com/office/drawing/2014/main" id="{5DB90E12-58FC-6A35-1F8F-1B4B1135E12D}"/>
              </a:ext>
            </a:extLst>
          </p:cNvPr>
          <p:cNvGrpSpPr/>
          <p:nvPr/>
        </p:nvGrpSpPr>
        <p:grpSpPr>
          <a:xfrm>
            <a:off x="7798675" y="2115142"/>
            <a:ext cx="4389319" cy="4333779"/>
            <a:chOff x="5933776" y="2115142"/>
            <a:chExt cx="4389319" cy="4333779"/>
          </a:xfrm>
        </p:grpSpPr>
        <p:pic>
          <p:nvPicPr>
            <p:cNvPr id="8" name="Picture 7" descr="Graphical user interface, chart&#10;&#10;Description automatically generated">
              <a:extLst>
                <a:ext uri="{FF2B5EF4-FFF2-40B4-BE49-F238E27FC236}">
                  <a16:creationId xmlns:a16="http://schemas.microsoft.com/office/drawing/2014/main" id="{BA2FD195-2825-0A44-EC5B-CED97C081393}"/>
                </a:ext>
              </a:extLst>
            </p:cNvPr>
            <p:cNvPicPr>
              <a:picLocks noChangeAspect="1"/>
            </p:cNvPicPr>
            <p:nvPr/>
          </p:nvPicPr>
          <p:blipFill rotWithShape="1">
            <a:blip r:embed="rId4">
              <a:extLst>
                <a:ext uri="{28A0092B-C50C-407E-A947-70E740481C1C}">
                  <a14:useLocalDpi xmlns:a14="http://schemas.microsoft.com/office/drawing/2010/main" val="0"/>
                </a:ext>
              </a:extLst>
            </a:blip>
            <a:srcRect t="2502" r="66197" b="67413"/>
            <a:stretch/>
          </p:blipFill>
          <p:spPr>
            <a:xfrm>
              <a:off x="5933776" y="2115142"/>
              <a:ext cx="4389319" cy="3913554"/>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12212946-0A2C-9161-868B-1510C47BFF06}"/>
                </a:ext>
              </a:extLst>
            </p:cNvPr>
            <p:cNvPicPr>
              <a:picLocks noChangeAspect="1"/>
            </p:cNvPicPr>
            <p:nvPr/>
          </p:nvPicPr>
          <p:blipFill rotWithShape="1">
            <a:blip r:embed="rId4">
              <a:extLst>
                <a:ext uri="{28A0092B-C50C-407E-A947-70E740481C1C}">
                  <a14:useLocalDpi xmlns:a14="http://schemas.microsoft.com/office/drawing/2010/main" val="0"/>
                </a:ext>
              </a:extLst>
            </a:blip>
            <a:srcRect t="95356" r="66197" b="809"/>
            <a:stretch/>
          </p:blipFill>
          <p:spPr>
            <a:xfrm>
              <a:off x="5933776" y="5950060"/>
              <a:ext cx="4389319" cy="498861"/>
            </a:xfrm>
            <a:prstGeom prst="rect">
              <a:avLst/>
            </a:prstGeom>
          </p:spPr>
        </p:pic>
      </p:grpSp>
    </p:spTree>
    <p:extLst>
      <p:ext uri="{BB962C8B-B14F-4D97-AF65-F5344CB8AC3E}">
        <p14:creationId xmlns:p14="http://schemas.microsoft.com/office/powerpoint/2010/main" val="366829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F02D-DE1E-449E-889C-286AC73CC9FF}"/>
              </a:ext>
            </a:extLst>
          </p:cNvPr>
          <p:cNvSpPr>
            <a:spLocks noGrp="1"/>
          </p:cNvSpPr>
          <p:nvPr>
            <p:ph type="title"/>
          </p:nvPr>
        </p:nvSpPr>
        <p:spPr>
          <a:xfrm>
            <a:off x="-2" y="1042633"/>
            <a:ext cx="12192000" cy="776863"/>
          </a:xfrm>
        </p:spPr>
        <p:txBody>
          <a:bodyPr>
            <a:normAutofit fontScale="90000"/>
          </a:bodyPr>
          <a:lstStyle/>
          <a:p>
            <a:r>
              <a:rPr lang="en-US" dirty="0"/>
              <a:t>One-Dimensional Convolutional Neural Network (1D-CNN)</a:t>
            </a:r>
          </a:p>
        </p:txBody>
      </p:sp>
      <p:sp>
        <p:nvSpPr>
          <p:cNvPr id="3" name="Slide Number Placeholder 2">
            <a:extLst>
              <a:ext uri="{FF2B5EF4-FFF2-40B4-BE49-F238E27FC236}">
                <a16:creationId xmlns:a16="http://schemas.microsoft.com/office/drawing/2014/main" id="{BF96E126-C9F3-4A76-BA53-7B8A4788416A}"/>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descr="Chart&#10;&#10;Description automatically generated">
            <a:extLst>
              <a:ext uri="{FF2B5EF4-FFF2-40B4-BE49-F238E27FC236}">
                <a16:creationId xmlns:a16="http://schemas.microsoft.com/office/drawing/2014/main" id="{564C37C9-A71F-4B5B-9A0F-209CCA97D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033" y="1819496"/>
            <a:ext cx="8980965" cy="5051793"/>
          </a:xfrm>
          <a:prstGeom prst="rect">
            <a:avLst/>
          </a:prstGeom>
        </p:spPr>
      </p:pic>
      <p:sp>
        <p:nvSpPr>
          <p:cNvPr id="6" name="TextBox 5">
            <a:extLst>
              <a:ext uri="{FF2B5EF4-FFF2-40B4-BE49-F238E27FC236}">
                <a16:creationId xmlns:a16="http://schemas.microsoft.com/office/drawing/2014/main" id="{EE14C961-0157-4B1E-8915-702F3C80FE62}"/>
              </a:ext>
            </a:extLst>
          </p:cNvPr>
          <p:cNvSpPr txBox="1"/>
          <p:nvPr/>
        </p:nvSpPr>
        <p:spPr>
          <a:xfrm>
            <a:off x="-1332" y="6488668"/>
            <a:ext cx="3212365" cy="369332"/>
          </a:xfrm>
          <a:prstGeom prst="rect">
            <a:avLst/>
          </a:prstGeom>
          <a:noFill/>
        </p:spPr>
        <p:txBody>
          <a:bodyPr wrap="square">
            <a:spAutoFit/>
          </a:bodyPr>
          <a:lstStyle/>
          <a:p>
            <a:r>
              <a:rPr lang="en-US" i="1" u="sng" dirty="0"/>
              <a:t>Source</a:t>
            </a:r>
            <a:r>
              <a:rPr lang="en-US" i="1" dirty="0"/>
              <a:t>: Brandon Rohrer</a:t>
            </a:r>
          </a:p>
        </p:txBody>
      </p:sp>
      <p:pic>
        <p:nvPicPr>
          <p:cNvPr id="8" name="Picture 7">
            <a:extLst>
              <a:ext uri="{FF2B5EF4-FFF2-40B4-BE49-F238E27FC236}">
                <a16:creationId xmlns:a16="http://schemas.microsoft.com/office/drawing/2014/main" id="{FEE58561-2D3E-4493-89AC-9866D80AD457}"/>
              </a:ext>
            </a:extLst>
          </p:cNvPr>
          <p:cNvPicPr>
            <a:picLocks noChangeAspect="1"/>
          </p:cNvPicPr>
          <p:nvPr/>
        </p:nvPicPr>
        <p:blipFill>
          <a:blip r:embed="rId4"/>
          <a:stretch>
            <a:fillRect/>
          </a:stretch>
        </p:blipFill>
        <p:spPr>
          <a:xfrm>
            <a:off x="-11565" y="1859759"/>
            <a:ext cx="3267146" cy="1401601"/>
          </a:xfrm>
          <a:prstGeom prst="rect">
            <a:avLst/>
          </a:prstGeom>
        </p:spPr>
      </p:pic>
      <p:cxnSp>
        <p:nvCxnSpPr>
          <p:cNvPr id="10" name="Straight Arrow Connector 9">
            <a:extLst>
              <a:ext uri="{FF2B5EF4-FFF2-40B4-BE49-F238E27FC236}">
                <a16:creationId xmlns:a16="http://schemas.microsoft.com/office/drawing/2014/main" id="{E6780795-4152-4DC1-9AD5-4D31AA4BDCDE}"/>
              </a:ext>
            </a:extLst>
          </p:cNvPr>
          <p:cNvCxnSpPr>
            <a:cxnSpLocks/>
            <a:stCxn id="11" idx="0"/>
          </p:cNvCxnSpPr>
          <p:nvPr/>
        </p:nvCxnSpPr>
        <p:spPr>
          <a:xfrm flipH="1" flipV="1">
            <a:off x="467833" y="3338623"/>
            <a:ext cx="201550" cy="34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686D3-49BA-4AEC-AC1B-93278AA79FF9}"/>
              </a:ext>
            </a:extLst>
          </p:cNvPr>
          <p:cNvSpPr txBox="1"/>
          <p:nvPr/>
        </p:nvSpPr>
        <p:spPr>
          <a:xfrm>
            <a:off x="-11566" y="3686839"/>
            <a:ext cx="1361897" cy="553998"/>
          </a:xfrm>
          <a:prstGeom prst="rect">
            <a:avLst/>
          </a:prstGeom>
          <a:noFill/>
        </p:spPr>
        <p:txBody>
          <a:bodyPr wrap="square" rtlCol="0">
            <a:spAutoFit/>
          </a:bodyPr>
          <a:lstStyle/>
          <a:p>
            <a:pPr algn="l"/>
            <a:r>
              <a:rPr lang="en-US" sz="3000" dirty="0"/>
              <a:t>Output</a:t>
            </a:r>
          </a:p>
        </p:txBody>
      </p:sp>
      <p:sp>
        <p:nvSpPr>
          <p:cNvPr id="15" name="TextBox 14">
            <a:extLst>
              <a:ext uri="{FF2B5EF4-FFF2-40B4-BE49-F238E27FC236}">
                <a16:creationId xmlns:a16="http://schemas.microsoft.com/office/drawing/2014/main" id="{87C013CF-E763-4014-AB53-FCBB79366C07}"/>
              </a:ext>
            </a:extLst>
          </p:cNvPr>
          <p:cNvSpPr txBox="1"/>
          <p:nvPr/>
        </p:nvSpPr>
        <p:spPr>
          <a:xfrm>
            <a:off x="918785" y="4250244"/>
            <a:ext cx="1361897" cy="553998"/>
          </a:xfrm>
          <a:prstGeom prst="rect">
            <a:avLst/>
          </a:prstGeom>
          <a:noFill/>
        </p:spPr>
        <p:txBody>
          <a:bodyPr wrap="square" rtlCol="0">
            <a:spAutoFit/>
          </a:bodyPr>
          <a:lstStyle/>
          <a:p>
            <a:pPr algn="ctr"/>
            <a:r>
              <a:rPr lang="en-US" sz="3000" dirty="0"/>
              <a:t>Input</a:t>
            </a:r>
          </a:p>
        </p:txBody>
      </p:sp>
      <p:cxnSp>
        <p:nvCxnSpPr>
          <p:cNvPr id="17" name="Straight Arrow Connector 16">
            <a:extLst>
              <a:ext uri="{FF2B5EF4-FFF2-40B4-BE49-F238E27FC236}">
                <a16:creationId xmlns:a16="http://schemas.microsoft.com/office/drawing/2014/main" id="{5E24C2D3-B7FB-4A14-B06C-7A43590E8522}"/>
              </a:ext>
            </a:extLst>
          </p:cNvPr>
          <p:cNvCxnSpPr>
            <a:cxnSpLocks/>
            <a:stCxn id="15" idx="0"/>
          </p:cNvCxnSpPr>
          <p:nvPr/>
        </p:nvCxnSpPr>
        <p:spPr>
          <a:xfrm flipV="1">
            <a:off x="1599734" y="3338626"/>
            <a:ext cx="473615" cy="911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BBA7B-83D5-456A-955A-98459DB4EEF7}"/>
              </a:ext>
            </a:extLst>
          </p:cNvPr>
          <p:cNvSpPr txBox="1"/>
          <p:nvPr/>
        </p:nvSpPr>
        <p:spPr>
          <a:xfrm>
            <a:off x="1756390" y="4835006"/>
            <a:ext cx="1499191" cy="553998"/>
          </a:xfrm>
          <a:prstGeom prst="rect">
            <a:avLst/>
          </a:prstGeom>
          <a:noFill/>
        </p:spPr>
        <p:txBody>
          <a:bodyPr wrap="square" rtlCol="0">
            <a:spAutoFit/>
          </a:bodyPr>
          <a:lstStyle/>
          <a:p>
            <a:pPr algn="r"/>
            <a:r>
              <a:rPr lang="en-US" sz="3000" dirty="0"/>
              <a:t>Weights</a:t>
            </a:r>
          </a:p>
        </p:txBody>
      </p:sp>
      <p:cxnSp>
        <p:nvCxnSpPr>
          <p:cNvPr id="21" name="Straight Arrow Connector 20">
            <a:extLst>
              <a:ext uri="{FF2B5EF4-FFF2-40B4-BE49-F238E27FC236}">
                <a16:creationId xmlns:a16="http://schemas.microsoft.com/office/drawing/2014/main" id="{D312B30F-A373-4900-A63B-75DE1B0C39B6}"/>
              </a:ext>
            </a:extLst>
          </p:cNvPr>
          <p:cNvCxnSpPr>
            <a:cxnSpLocks/>
            <a:stCxn id="20" idx="0"/>
          </p:cNvCxnSpPr>
          <p:nvPr/>
        </p:nvCxnSpPr>
        <p:spPr>
          <a:xfrm flipV="1">
            <a:off x="2505986" y="3338624"/>
            <a:ext cx="455645" cy="1496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3A9824-CEBA-433D-A0E0-26E6FC90788F}"/>
              </a:ext>
            </a:extLst>
          </p:cNvPr>
          <p:cNvSpPr txBox="1"/>
          <p:nvPr/>
        </p:nvSpPr>
        <p:spPr>
          <a:xfrm>
            <a:off x="-11567" y="5431004"/>
            <a:ext cx="3222599" cy="1015663"/>
          </a:xfrm>
          <a:prstGeom prst="rect">
            <a:avLst/>
          </a:prstGeom>
          <a:noFill/>
        </p:spPr>
        <p:txBody>
          <a:bodyPr wrap="square" rtlCol="0">
            <a:spAutoFit/>
          </a:bodyPr>
          <a:lstStyle/>
          <a:p>
            <a:pPr algn="ctr"/>
            <a:r>
              <a:rPr lang="en-US" sz="3000" dirty="0"/>
              <a:t>Simple &amp; inexpensive</a:t>
            </a:r>
          </a:p>
        </p:txBody>
      </p:sp>
    </p:spTree>
    <p:extLst>
      <p:ext uri="{BB962C8B-B14F-4D97-AF65-F5344CB8AC3E}">
        <p14:creationId xmlns:p14="http://schemas.microsoft.com/office/powerpoint/2010/main" val="2466901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tention Is All You Need” — Understanding the Revolutionary Transformer  Architecture | by Mohd Saqib | Medium">
            <a:extLst>
              <a:ext uri="{FF2B5EF4-FFF2-40B4-BE49-F238E27FC236}">
                <a16:creationId xmlns:a16="http://schemas.microsoft.com/office/drawing/2014/main" id="{300D3505-9536-8D95-18E7-7CACF72E4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513" b="34296"/>
          <a:stretch/>
        </p:blipFill>
        <p:spPr bwMode="auto">
          <a:xfrm>
            <a:off x="0" y="2230794"/>
            <a:ext cx="12192000" cy="19687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30542A-6385-4A17-8365-7B21E4A1F889}"/>
              </a:ext>
            </a:extLst>
          </p:cNvPr>
          <p:cNvSpPr>
            <a:spLocks noGrp="1"/>
          </p:cNvSpPr>
          <p:nvPr>
            <p:ph type="title"/>
          </p:nvPr>
        </p:nvSpPr>
        <p:spPr>
          <a:xfrm>
            <a:off x="0" y="1139126"/>
            <a:ext cx="12192000" cy="905123"/>
          </a:xfrm>
        </p:spPr>
        <p:txBody>
          <a:bodyPr>
            <a:noAutofit/>
          </a:bodyPr>
          <a:lstStyle/>
          <a:p>
            <a:r>
              <a:rPr lang="en-US" sz="4800" dirty="0"/>
              <a:t>Min 30-35: Algorithms to process time series</a:t>
            </a:r>
          </a:p>
        </p:txBody>
      </p:sp>
      <p:sp>
        <p:nvSpPr>
          <p:cNvPr id="3" name="Text Placeholder 2">
            <a:extLst>
              <a:ext uri="{FF2B5EF4-FFF2-40B4-BE49-F238E27FC236}">
                <a16:creationId xmlns:a16="http://schemas.microsoft.com/office/drawing/2014/main" id="{37C78377-0C11-4F48-87EA-C3BDC5575983}"/>
              </a:ext>
            </a:extLst>
          </p:cNvPr>
          <p:cNvSpPr>
            <a:spLocks noGrp="1"/>
          </p:cNvSpPr>
          <p:nvPr>
            <p:ph type="body" idx="1"/>
          </p:nvPr>
        </p:nvSpPr>
        <p:spPr>
          <a:xfrm>
            <a:off x="838200" y="4547938"/>
            <a:ext cx="10515600" cy="2310062"/>
          </a:xfrm>
        </p:spPr>
        <p:txBody>
          <a:bodyPr/>
          <a:lstStyle/>
          <a:p>
            <a:pPr algn="ctr"/>
            <a:r>
              <a:rPr lang="en-US" dirty="0"/>
              <a:t>Learning Objective 5 = Know at least three algorithms to process time-series</a:t>
            </a:r>
          </a:p>
          <a:p>
            <a:pPr marL="457200" indent="-457200" algn="ctr">
              <a:buAutoNum type="arabicParenR"/>
            </a:pPr>
            <a:r>
              <a:rPr lang="en-US" dirty="0"/>
              <a:t>Vanilla RNN</a:t>
            </a:r>
          </a:p>
          <a:p>
            <a:pPr marL="457200" indent="-457200" algn="ctr">
              <a:buAutoNum type="arabicParenR"/>
            </a:pPr>
            <a:r>
              <a:rPr lang="en-US" dirty="0"/>
              <a:t>LSTM</a:t>
            </a:r>
          </a:p>
          <a:p>
            <a:pPr marL="457200" indent="-457200" algn="ctr">
              <a:buAutoNum type="arabicParenR"/>
            </a:pPr>
            <a:r>
              <a:rPr lang="en-US" dirty="0"/>
              <a:t>GRU</a:t>
            </a:r>
          </a:p>
          <a:p>
            <a:pPr marL="457200" indent="-457200" algn="ctr">
              <a:buAutoNum type="arabicParenR"/>
            </a:pPr>
            <a:r>
              <a:rPr lang="en-US" dirty="0"/>
              <a:t>Transformers</a:t>
            </a:r>
          </a:p>
          <a:p>
            <a:pPr algn="ctr"/>
            <a:endParaRPr lang="en-US" dirty="0"/>
          </a:p>
        </p:txBody>
      </p:sp>
      <p:sp>
        <p:nvSpPr>
          <p:cNvPr id="4" name="Slide Number Placeholder 3">
            <a:extLst>
              <a:ext uri="{FF2B5EF4-FFF2-40B4-BE49-F238E27FC236}">
                <a16:creationId xmlns:a16="http://schemas.microsoft.com/office/drawing/2014/main" id="{312A849A-F886-4BA3-86E7-C1772F38F2E5}"/>
              </a:ext>
            </a:extLst>
          </p:cNvPr>
          <p:cNvSpPr>
            <a:spLocks noGrp="1"/>
          </p:cNvSpPr>
          <p:nvPr>
            <p:ph type="sldNum" sz="quarter" idx="12"/>
          </p:nvPr>
        </p:nvSpPr>
        <p:spPr/>
        <p:txBody>
          <a:bodyPr/>
          <a:lstStyle/>
          <a:p>
            <a:fld id="{A5686A01-FA10-4E06-92C7-92734750F4C6}" type="slidenum">
              <a:rPr lang="en-US" smtClean="0"/>
              <a:t>14</a:t>
            </a:fld>
            <a:endParaRPr lang="en-US"/>
          </a:p>
        </p:txBody>
      </p:sp>
    </p:spTree>
    <p:extLst>
      <p:ext uri="{BB962C8B-B14F-4D97-AF65-F5344CB8AC3E}">
        <p14:creationId xmlns:p14="http://schemas.microsoft.com/office/powerpoint/2010/main" val="787944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F328-060A-441C-A9A6-AD7241A5FC3F}"/>
              </a:ext>
            </a:extLst>
          </p:cNvPr>
          <p:cNvSpPr>
            <a:spLocks noGrp="1"/>
          </p:cNvSpPr>
          <p:nvPr>
            <p:ph type="title"/>
          </p:nvPr>
        </p:nvSpPr>
        <p:spPr>
          <a:xfrm>
            <a:off x="-2" y="1042633"/>
            <a:ext cx="12192000" cy="641868"/>
          </a:xfrm>
        </p:spPr>
        <p:txBody>
          <a:bodyPr>
            <a:normAutofit fontScale="90000"/>
          </a:bodyPr>
          <a:lstStyle/>
          <a:p>
            <a:r>
              <a:rPr lang="en-US" dirty="0"/>
              <a:t>“Vanilla” Recurrent Neural Networks (RNNs)</a:t>
            </a:r>
          </a:p>
        </p:txBody>
      </p:sp>
      <p:sp>
        <p:nvSpPr>
          <p:cNvPr id="3" name="Slide Number Placeholder 2">
            <a:extLst>
              <a:ext uri="{FF2B5EF4-FFF2-40B4-BE49-F238E27FC236}">
                <a16:creationId xmlns:a16="http://schemas.microsoft.com/office/drawing/2014/main" id="{830140D8-48C2-40D8-AEA0-FA1FA4AE0933}"/>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descr="Shape, square&#10;&#10;Description automatically generated">
            <a:extLst>
              <a:ext uri="{FF2B5EF4-FFF2-40B4-BE49-F238E27FC236}">
                <a16:creationId xmlns:a16="http://schemas.microsoft.com/office/drawing/2014/main" id="{0E708B30-FD9E-40D7-A879-B81E5F8CE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4500"/>
            <a:ext cx="6964326" cy="5173500"/>
          </a:xfrm>
          <a:prstGeom prst="rect">
            <a:avLst/>
          </a:prstGeom>
        </p:spPr>
      </p:pic>
      <p:sp>
        <p:nvSpPr>
          <p:cNvPr id="6" name="TextBox 5">
            <a:extLst>
              <a:ext uri="{FF2B5EF4-FFF2-40B4-BE49-F238E27FC236}">
                <a16:creationId xmlns:a16="http://schemas.microsoft.com/office/drawing/2014/main" id="{4BD7FEF9-DCDE-445E-B261-251E55DC0E70}"/>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8" name="Picture 7" descr="Text, letter&#10;&#10;Description automatically generated">
            <a:extLst>
              <a:ext uri="{FF2B5EF4-FFF2-40B4-BE49-F238E27FC236}">
                <a16:creationId xmlns:a16="http://schemas.microsoft.com/office/drawing/2014/main" id="{0EC60A49-01F1-40DC-99C7-3DFAB3253549}"/>
              </a:ext>
            </a:extLst>
          </p:cNvPr>
          <p:cNvPicPr>
            <a:picLocks noChangeAspect="1"/>
          </p:cNvPicPr>
          <p:nvPr/>
        </p:nvPicPr>
        <p:blipFill rotWithShape="1">
          <a:blip r:embed="rId4">
            <a:extLst>
              <a:ext uri="{28A0092B-C50C-407E-A947-70E740481C1C}">
                <a14:useLocalDpi xmlns:a14="http://schemas.microsoft.com/office/drawing/2010/main" val="0"/>
              </a:ext>
            </a:extLst>
          </a:blip>
          <a:srcRect l="7530" r="41217"/>
          <a:stretch/>
        </p:blipFill>
        <p:spPr>
          <a:xfrm>
            <a:off x="6964326" y="4067732"/>
            <a:ext cx="5227674" cy="2420936"/>
          </a:xfrm>
          <a:prstGeom prst="rect">
            <a:avLst/>
          </a:prstGeom>
        </p:spPr>
      </p:pic>
      <p:sp>
        <p:nvSpPr>
          <p:cNvPr id="9" name="TextBox 8">
            <a:extLst>
              <a:ext uri="{FF2B5EF4-FFF2-40B4-BE49-F238E27FC236}">
                <a16:creationId xmlns:a16="http://schemas.microsoft.com/office/drawing/2014/main" id="{ABB103DA-B0CF-4FFD-B754-2D58EEB61738}"/>
              </a:ext>
            </a:extLst>
          </p:cNvPr>
          <p:cNvSpPr txBox="1"/>
          <p:nvPr/>
        </p:nvSpPr>
        <p:spPr>
          <a:xfrm>
            <a:off x="6964325" y="1684500"/>
            <a:ext cx="5227675" cy="2400657"/>
          </a:xfrm>
          <a:prstGeom prst="rect">
            <a:avLst/>
          </a:prstGeom>
          <a:noFill/>
        </p:spPr>
        <p:txBody>
          <a:bodyPr wrap="square" rtlCol="0">
            <a:spAutoFit/>
          </a:bodyPr>
          <a:lstStyle/>
          <a:p>
            <a:pPr algn="l"/>
            <a:r>
              <a:rPr lang="en-US" sz="3000" u="sng" dirty="0"/>
              <a:t>Regularization Idea</a:t>
            </a:r>
            <a:r>
              <a:rPr lang="en-US" sz="3000" dirty="0"/>
              <a:t>:</a:t>
            </a:r>
          </a:p>
          <a:p>
            <a:pPr algn="l"/>
            <a:r>
              <a:rPr lang="en-US" sz="3000" dirty="0"/>
              <a:t>Use the same update rule </a:t>
            </a:r>
            <a:br>
              <a:rPr lang="en-US" sz="3000" dirty="0"/>
            </a:br>
            <a:r>
              <a:rPr lang="en-US" sz="3000" dirty="0"/>
              <a:t>(same weights W)</a:t>
            </a:r>
            <a:br>
              <a:rPr lang="en-US" sz="3000" dirty="0"/>
            </a:br>
            <a:r>
              <a:rPr lang="en-US" sz="3000" dirty="0"/>
              <a:t>to update the hidden state h(t)</a:t>
            </a:r>
            <a:br>
              <a:rPr lang="en-US" sz="3000" dirty="0"/>
            </a:br>
            <a:r>
              <a:rPr lang="en-US" sz="3000" dirty="0"/>
              <a:t>using inputs x(t) &amp; h(t-1) </a:t>
            </a:r>
          </a:p>
        </p:txBody>
      </p:sp>
      <p:sp>
        <p:nvSpPr>
          <p:cNvPr id="4" name="TextBox 3">
            <a:extLst>
              <a:ext uri="{FF2B5EF4-FFF2-40B4-BE49-F238E27FC236}">
                <a16:creationId xmlns:a16="http://schemas.microsoft.com/office/drawing/2014/main" id="{DA8A3F85-9443-885D-5E02-A1BD01DC1504}"/>
              </a:ext>
            </a:extLst>
          </p:cNvPr>
          <p:cNvSpPr txBox="1"/>
          <p:nvPr/>
        </p:nvSpPr>
        <p:spPr>
          <a:xfrm>
            <a:off x="159488" y="3830849"/>
            <a:ext cx="914400" cy="553998"/>
          </a:xfrm>
          <a:prstGeom prst="rect">
            <a:avLst/>
          </a:prstGeom>
          <a:noFill/>
        </p:spPr>
        <p:txBody>
          <a:bodyPr wrap="square" rtlCol="0">
            <a:spAutoFit/>
          </a:bodyPr>
          <a:lstStyle/>
          <a:p>
            <a:pPr algn="ctr"/>
            <a:r>
              <a:rPr lang="en-US" sz="3000" dirty="0">
                <a:solidFill>
                  <a:schemeClr val="bg1"/>
                </a:solidFill>
              </a:rPr>
              <a:t>4</a:t>
            </a:r>
          </a:p>
        </p:txBody>
      </p:sp>
      <p:sp>
        <p:nvSpPr>
          <p:cNvPr id="7" name="TextBox 6">
            <a:extLst>
              <a:ext uri="{FF2B5EF4-FFF2-40B4-BE49-F238E27FC236}">
                <a16:creationId xmlns:a16="http://schemas.microsoft.com/office/drawing/2014/main" id="{E3ADB217-AB71-2CC3-670A-C7DCFD2DD25A}"/>
              </a:ext>
            </a:extLst>
          </p:cNvPr>
          <p:cNvSpPr txBox="1"/>
          <p:nvPr/>
        </p:nvSpPr>
        <p:spPr>
          <a:xfrm>
            <a:off x="2034368" y="5538368"/>
            <a:ext cx="914400" cy="553998"/>
          </a:xfrm>
          <a:prstGeom prst="rect">
            <a:avLst/>
          </a:prstGeom>
          <a:noFill/>
        </p:spPr>
        <p:txBody>
          <a:bodyPr wrap="square" rtlCol="0">
            <a:spAutoFit/>
          </a:bodyPr>
          <a:lstStyle/>
          <a:p>
            <a:pPr algn="ctr"/>
            <a:r>
              <a:rPr lang="en-US" sz="3000" dirty="0">
                <a:solidFill>
                  <a:schemeClr val="bg1"/>
                </a:solidFill>
              </a:rPr>
              <a:t>2</a:t>
            </a:r>
          </a:p>
        </p:txBody>
      </p:sp>
    </p:spTree>
    <p:extLst>
      <p:ext uri="{BB962C8B-B14F-4D97-AF65-F5344CB8AC3E}">
        <p14:creationId xmlns:p14="http://schemas.microsoft.com/office/powerpoint/2010/main" val="38559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360B-656D-46B1-8179-4D3FD882C06C}"/>
              </a:ext>
            </a:extLst>
          </p:cNvPr>
          <p:cNvSpPr>
            <a:spLocks noGrp="1"/>
          </p:cNvSpPr>
          <p:nvPr>
            <p:ph type="title"/>
          </p:nvPr>
        </p:nvSpPr>
        <p:spPr>
          <a:xfrm>
            <a:off x="-2" y="1042633"/>
            <a:ext cx="12192000" cy="743637"/>
          </a:xfrm>
        </p:spPr>
        <p:txBody>
          <a:bodyPr>
            <a:normAutofit/>
          </a:bodyPr>
          <a:lstStyle/>
          <a:p>
            <a:r>
              <a:rPr lang="en-US" dirty="0"/>
              <a:t>Long Short-Term Memories (LSTM)</a:t>
            </a:r>
          </a:p>
        </p:txBody>
      </p:sp>
      <p:sp>
        <p:nvSpPr>
          <p:cNvPr id="3" name="Slide Number Placeholder 2">
            <a:extLst>
              <a:ext uri="{FF2B5EF4-FFF2-40B4-BE49-F238E27FC236}">
                <a16:creationId xmlns:a16="http://schemas.microsoft.com/office/drawing/2014/main" id="{CB8F87D9-8387-446C-91FD-787A57C58DBC}"/>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descr="Shape, square&#10;&#10;Description automatically generated">
            <a:extLst>
              <a:ext uri="{FF2B5EF4-FFF2-40B4-BE49-F238E27FC236}">
                <a16:creationId xmlns:a16="http://schemas.microsoft.com/office/drawing/2014/main" id="{5F6BD2F8-D1A2-4807-880B-34446D08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86270"/>
            <a:ext cx="7691956" cy="5087679"/>
          </a:xfrm>
          <a:prstGeom prst="rect">
            <a:avLst/>
          </a:prstGeom>
        </p:spPr>
      </p:pic>
      <p:sp>
        <p:nvSpPr>
          <p:cNvPr id="6" name="TextBox 5">
            <a:extLst>
              <a:ext uri="{FF2B5EF4-FFF2-40B4-BE49-F238E27FC236}">
                <a16:creationId xmlns:a16="http://schemas.microsoft.com/office/drawing/2014/main" id="{2717B69D-FB41-4F61-A48A-EED1B6F8747C}"/>
              </a:ext>
            </a:extLst>
          </p:cNvPr>
          <p:cNvSpPr txBox="1"/>
          <p:nvPr/>
        </p:nvSpPr>
        <p:spPr>
          <a:xfrm>
            <a:off x="6964326" y="6541833"/>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8" name="Picture 7">
            <a:extLst>
              <a:ext uri="{FF2B5EF4-FFF2-40B4-BE49-F238E27FC236}">
                <a16:creationId xmlns:a16="http://schemas.microsoft.com/office/drawing/2014/main" id="{F49EF880-117B-4BD0-8D30-8D32AE198D47}"/>
              </a:ext>
            </a:extLst>
          </p:cNvPr>
          <p:cNvPicPr>
            <a:picLocks noChangeAspect="1"/>
          </p:cNvPicPr>
          <p:nvPr/>
        </p:nvPicPr>
        <p:blipFill>
          <a:blip r:embed="rId4"/>
          <a:stretch>
            <a:fillRect/>
          </a:stretch>
        </p:blipFill>
        <p:spPr>
          <a:xfrm>
            <a:off x="7693286" y="3086653"/>
            <a:ext cx="4498714" cy="3518978"/>
          </a:xfrm>
          <a:prstGeom prst="rect">
            <a:avLst/>
          </a:prstGeom>
        </p:spPr>
      </p:pic>
      <p:sp>
        <p:nvSpPr>
          <p:cNvPr id="9" name="TextBox 8">
            <a:extLst>
              <a:ext uri="{FF2B5EF4-FFF2-40B4-BE49-F238E27FC236}">
                <a16:creationId xmlns:a16="http://schemas.microsoft.com/office/drawing/2014/main" id="{B502BF7A-CAF4-44E0-A880-98028DC3591D}"/>
              </a:ext>
            </a:extLst>
          </p:cNvPr>
          <p:cNvSpPr txBox="1"/>
          <p:nvPr/>
        </p:nvSpPr>
        <p:spPr>
          <a:xfrm>
            <a:off x="7691954" y="1675027"/>
            <a:ext cx="4500046" cy="1477328"/>
          </a:xfrm>
          <a:prstGeom prst="rect">
            <a:avLst/>
          </a:prstGeom>
          <a:noFill/>
        </p:spPr>
        <p:txBody>
          <a:bodyPr wrap="square" rtlCol="0">
            <a:spAutoFit/>
          </a:bodyPr>
          <a:lstStyle/>
          <a:p>
            <a:pPr algn="l"/>
            <a:r>
              <a:rPr lang="en-US" sz="3000" dirty="0"/>
              <a:t>Tackles the short-term memory problem by using long-term cell state </a:t>
            </a:r>
            <a:r>
              <a:rPr lang="en-US" sz="3000" b="1" dirty="0"/>
              <a:t>c(t)</a:t>
            </a:r>
          </a:p>
        </p:txBody>
      </p:sp>
    </p:spTree>
    <p:extLst>
      <p:ext uri="{BB962C8B-B14F-4D97-AF65-F5344CB8AC3E}">
        <p14:creationId xmlns:p14="http://schemas.microsoft.com/office/powerpoint/2010/main" val="1950130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29F5-0325-4411-87E1-B998DBEBF748}"/>
              </a:ext>
            </a:extLst>
          </p:cNvPr>
          <p:cNvSpPr>
            <a:spLocks noGrp="1"/>
          </p:cNvSpPr>
          <p:nvPr>
            <p:ph type="title"/>
          </p:nvPr>
        </p:nvSpPr>
        <p:spPr>
          <a:xfrm>
            <a:off x="-2" y="1042633"/>
            <a:ext cx="12192000" cy="701108"/>
          </a:xfrm>
        </p:spPr>
        <p:txBody>
          <a:bodyPr/>
          <a:lstStyle/>
          <a:p>
            <a:r>
              <a:rPr lang="en-US" dirty="0"/>
              <a:t>Gated Recurrent Units (GRU)</a:t>
            </a:r>
          </a:p>
        </p:txBody>
      </p:sp>
      <p:sp>
        <p:nvSpPr>
          <p:cNvPr id="3" name="Slide Number Placeholder 2">
            <a:extLst>
              <a:ext uri="{FF2B5EF4-FFF2-40B4-BE49-F238E27FC236}">
                <a16:creationId xmlns:a16="http://schemas.microsoft.com/office/drawing/2014/main" id="{4C38C12F-B860-41C1-B5BC-93445630520C}"/>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7" name="Picture 6" descr="Shape, square&#10;&#10;Description automatically generated">
            <a:extLst>
              <a:ext uri="{FF2B5EF4-FFF2-40B4-BE49-F238E27FC236}">
                <a16:creationId xmlns:a16="http://schemas.microsoft.com/office/drawing/2014/main" id="{3688CA33-BF5B-4D51-B442-A60EB1B06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1796"/>
            <a:ext cx="7347098" cy="5195448"/>
          </a:xfrm>
          <a:prstGeom prst="rect">
            <a:avLst/>
          </a:prstGeom>
        </p:spPr>
      </p:pic>
      <p:pic>
        <p:nvPicPr>
          <p:cNvPr id="9" name="Picture 8">
            <a:extLst>
              <a:ext uri="{FF2B5EF4-FFF2-40B4-BE49-F238E27FC236}">
                <a16:creationId xmlns:a16="http://schemas.microsoft.com/office/drawing/2014/main" id="{06082568-0006-4823-8BBB-C70605AC2A09}"/>
              </a:ext>
            </a:extLst>
          </p:cNvPr>
          <p:cNvPicPr>
            <a:picLocks noChangeAspect="1"/>
          </p:cNvPicPr>
          <p:nvPr/>
        </p:nvPicPr>
        <p:blipFill>
          <a:blip r:embed="rId4"/>
          <a:stretch>
            <a:fillRect/>
          </a:stretch>
        </p:blipFill>
        <p:spPr>
          <a:xfrm>
            <a:off x="6475226" y="3746411"/>
            <a:ext cx="5716772" cy="2755217"/>
          </a:xfrm>
          <a:prstGeom prst="rect">
            <a:avLst/>
          </a:prstGeom>
        </p:spPr>
      </p:pic>
      <p:sp>
        <p:nvSpPr>
          <p:cNvPr id="10" name="TextBox 9">
            <a:extLst>
              <a:ext uri="{FF2B5EF4-FFF2-40B4-BE49-F238E27FC236}">
                <a16:creationId xmlns:a16="http://schemas.microsoft.com/office/drawing/2014/main" id="{D174E42B-315A-4466-8E85-54532E9E6520}"/>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sp>
        <p:nvSpPr>
          <p:cNvPr id="11" name="TextBox 10">
            <a:extLst>
              <a:ext uri="{FF2B5EF4-FFF2-40B4-BE49-F238E27FC236}">
                <a16:creationId xmlns:a16="http://schemas.microsoft.com/office/drawing/2014/main" id="{3804FBC2-AEAB-47E5-B6CA-DD737FB16341}"/>
              </a:ext>
            </a:extLst>
          </p:cNvPr>
          <p:cNvSpPr txBox="1"/>
          <p:nvPr/>
        </p:nvSpPr>
        <p:spPr>
          <a:xfrm>
            <a:off x="7345766" y="1790024"/>
            <a:ext cx="4844902" cy="1938992"/>
          </a:xfrm>
          <a:prstGeom prst="rect">
            <a:avLst/>
          </a:prstGeom>
          <a:noFill/>
        </p:spPr>
        <p:txBody>
          <a:bodyPr wrap="square" rtlCol="0">
            <a:spAutoFit/>
          </a:bodyPr>
          <a:lstStyle/>
          <a:p>
            <a:pPr algn="l"/>
            <a:r>
              <a:rPr lang="en-US" sz="3000" dirty="0"/>
              <a:t>Simplifies the LSTM:</a:t>
            </a:r>
          </a:p>
          <a:p>
            <a:pPr marL="457200" indent="-457200" algn="l">
              <a:buFont typeface="Arial" panose="020B0604020202020204" pitchFamily="34" charset="0"/>
              <a:buChar char="•"/>
            </a:pPr>
            <a:r>
              <a:rPr lang="en-US" sz="3000" dirty="0"/>
              <a:t>Single state vector h</a:t>
            </a:r>
          </a:p>
          <a:p>
            <a:pPr marL="457200" indent="-457200" algn="l">
              <a:buFont typeface="Arial" panose="020B0604020202020204" pitchFamily="34" charset="0"/>
              <a:buChar char="•"/>
            </a:pPr>
            <a:r>
              <a:rPr lang="en-US" sz="3000" dirty="0"/>
              <a:t>Single gate controller z</a:t>
            </a:r>
          </a:p>
          <a:p>
            <a:pPr marL="457200" indent="-457200" algn="l">
              <a:buFont typeface="Arial" panose="020B0604020202020204" pitchFamily="34" charset="0"/>
              <a:buChar char="•"/>
            </a:pPr>
            <a:r>
              <a:rPr lang="en-US" sz="3000" dirty="0"/>
              <a:t>No output gate, just r</a:t>
            </a:r>
          </a:p>
        </p:txBody>
      </p:sp>
    </p:spTree>
    <p:extLst>
      <p:ext uri="{BB962C8B-B14F-4D97-AF65-F5344CB8AC3E}">
        <p14:creationId xmlns:p14="http://schemas.microsoft.com/office/powerpoint/2010/main" val="1060903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lstStyle/>
          <a:p>
            <a:r>
              <a:rPr lang="en-US" dirty="0"/>
              <a:t>Attention = Interface between encoder &amp; decoder</a:t>
            </a:r>
            <a:br>
              <a:rPr lang="en-US" dirty="0"/>
            </a:br>
            <a:r>
              <a:rPr lang="en-US" dirty="0"/>
              <a:t>to provide information about </a:t>
            </a:r>
            <a:r>
              <a:rPr lang="en-US" b="1" dirty="0"/>
              <a:t>every</a:t>
            </a:r>
            <a:r>
              <a:rPr lang="en-US" dirty="0"/>
              <a:t> hidden state</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C7CC14F6-EF52-4C27-9841-AC554792D867}"/>
              </a:ext>
            </a:extLst>
          </p:cNvPr>
          <p:cNvSpPr txBox="1"/>
          <p:nvPr/>
        </p:nvSpPr>
        <p:spPr>
          <a:xfrm>
            <a:off x="6964326" y="6488668"/>
            <a:ext cx="5226342" cy="369332"/>
          </a:xfrm>
          <a:prstGeom prst="rect">
            <a:avLst/>
          </a:prstGeom>
          <a:noFill/>
        </p:spPr>
        <p:txBody>
          <a:bodyPr wrap="square">
            <a:spAutoFit/>
          </a:bodyPr>
          <a:lstStyle/>
          <a:p>
            <a:pPr algn="r"/>
            <a:r>
              <a:rPr lang="en-US" i="1" u="sng" dirty="0"/>
              <a:t>Source</a:t>
            </a:r>
            <a:r>
              <a:rPr lang="en-US" i="1" dirty="0"/>
              <a:t>: Raimi Karim (Towards Data Science)</a:t>
            </a:r>
          </a:p>
        </p:txBody>
      </p:sp>
      <p:pic>
        <p:nvPicPr>
          <p:cNvPr id="6" name="Picture 5" descr="Chart, box and whisker chart&#10;&#10;Description automatically generated">
            <a:extLst>
              <a:ext uri="{FF2B5EF4-FFF2-40B4-BE49-F238E27FC236}">
                <a16:creationId xmlns:a16="http://schemas.microsoft.com/office/drawing/2014/main" id="{2777521D-FCA6-49B6-B1A3-B097C459F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368195"/>
            <a:ext cx="5523486" cy="4489805"/>
          </a:xfrm>
          <a:prstGeom prst="rect">
            <a:avLst/>
          </a:prstGeom>
        </p:spPr>
      </p:pic>
      <p:pic>
        <p:nvPicPr>
          <p:cNvPr id="8" name="Picture 7" descr="A screenshot of a graph&#10;&#10;Description automatically generated with low confidence">
            <a:extLst>
              <a:ext uri="{FF2B5EF4-FFF2-40B4-BE49-F238E27FC236}">
                <a16:creationId xmlns:a16="http://schemas.microsoft.com/office/drawing/2014/main" id="{4FB9741D-6BFA-4E28-8130-9B26C85BF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766" y="2368195"/>
            <a:ext cx="6681902" cy="3417316"/>
          </a:xfrm>
          <a:prstGeom prst="rect">
            <a:avLst/>
          </a:prstGeom>
        </p:spPr>
      </p:pic>
      <p:sp>
        <p:nvSpPr>
          <p:cNvPr id="9" name="TextBox 8">
            <a:extLst>
              <a:ext uri="{FF2B5EF4-FFF2-40B4-BE49-F238E27FC236}">
                <a16:creationId xmlns:a16="http://schemas.microsoft.com/office/drawing/2014/main" id="{8733819A-351B-47DB-BD9E-54EE4AB2904A}"/>
              </a:ext>
            </a:extLst>
          </p:cNvPr>
          <p:cNvSpPr txBox="1"/>
          <p:nvPr/>
        </p:nvSpPr>
        <p:spPr>
          <a:xfrm>
            <a:off x="5523484" y="5783469"/>
            <a:ext cx="6668516" cy="553998"/>
          </a:xfrm>
          <a:prstGeom prst="rect">
            <a:avLst/>
          </a:prstGeom>
          <a:noFill/>
        </p:spPr>
        <p:txBody>
          <a:bodyPr wrap="square" rtlCol="0">
            <a:spAutoFit/>
          </a:bodyPr>
          <a:lstStyle/>
          <a:p>
            <a:pPr algn="ctr"/>
            <a:r>
              <a:rPr lang="en-US" sz="3000" dirty="0"/>
              <a:t>Attention layer = Alignment model</a:t>
            </a:r>
          </a:p>
        </p:txBody>
      </p:sp>
      <p:pic>
        <p:nvPicPr>
          <p:cNvPr id="10" name="Picture 9" descr="Icon&#10;&#10;Description automatically generated">
            <a:extLst>
              <a:ext uri="{FF2B5EF4-FFF2-40B4-BE49-F238E27FC236}">
                <a16:creationId xmlns:a16="http://schemas.microsoft.com/office/drawing/2014/main" id="{70DCA8F5-3AB8-4D5E-9D5A-DB45F75AC4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67" y="1042632"/>
            <a:ext cx="689915" cy="689915"/>
          </a:xfrm>
          <a:prstGeom prst="rect">
            <a:avLst/>
          </a:prstGeom>
        </p:spPr>
      </p:pic>
    </p:spTree>
    <p:extLst>
      <p:ext uri="{BB962C8B-B14F-4D97-AF65-F5344CB8AC3E}">
        <p14:creationId xmlns:p14="http://schemas.microsoft.com/office/powerpoint/2010/main" val="1598330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AFE3-1D60-48C1-88CE-55E295B4359D}"/>
              </a:ext>
            </a:extLst>
          </p:cNvPr>
          <p:cNvSpPr>
            <a:spLocks noGrp="1"/>
          </p:cNvSpPr>
          <p:nvPr>
            <p:ph type="title"/>
          </p:nvPr>
        </p:nvSpPr>
        <p:spPr>
          <a:xfrm>
            <a:off x="-2" y="1042632"/>
            <a:ext cx="12192000" cy="757593"/>
          </a:xfrm>
        </p:spPr>
        <p:txBody>
          <a:bodyPr/>
          <a:lstStyle/>
          <a:p>
            <a:r>
              <a:rPr lang="en-US" dirty="0"/>
              <a:t>Step 0: Prepare hidden states</a:t>
            </a:r>
          </a:p>
        </p:txBody>
      </p:sp>
      <p:sp>
        <p:nvSpPr>
          <p:cNvPr id="3" name="Slide Number Placeholder 2">
            <a:extLst>
              <a:ext uri="{FF2B5EF4-FFF2-40B4-BE49-F238E27FC236}">
                <a16:creationId xmlns:a16="http://schemas.microsoft.com/office/drawing/2014/main" id="{DE582016-0ADC-40D7-9FA1-959478E9AC93}"/>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descr="A picture containing background pattern&#10;&#10;Description automatically generated">
            <a:extLst>
              <a:ext uri="{FF2B5EF4-FFF2-40B4-BE49-F238E27FC236}">
                <a16:creationId xmlns:a16="http://schemas.microsoft.com/office/drawing/2014/main" id="{FE4345A3-7D47-4EDC-82AF-A0229B4CD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0225"/>
            <a:ext cx="6667500" cy="5057775"/>
          </a:xfrm>
          <a:prstGeom prst="rect">
            <a:avLst/>
          </a:prstGeom>
        </p:spPr>
      </p:pic>
      <p:sp>
        <p:nvSpPr>
          <p:cNvPr id="6" name="TextBox 5">
            <a:extLst>
              <a:ext uri="{FF2B5EF4-FFF2-40B4-BE49-F238E27FC236}">
                <a16:creationId xmlns:a16="http://schemas.microsoft.com/office/drawing/2014/main" id="{6475D8FA-7298-492A-9BBB-660F63E799D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pic>
        <p:nvPicPr>
          <p:cNvPr id="7" name="Picture 6">
            <a:extLst>
              <a:ext uri="{FF2B5EF4-FFF2-40B4-BE49-F238E27FC236}">
                <a16:creationId xmlns:a16="http://schemas.microsoft.com/office/drawing/2014/main" id="{3B2C6D43-6787-4F4D-8DBB-F0BFC9FCBAC4}"/>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8" name="Rectangle 7">
            <a:extLst>
              <a:ext uri="{FF2B5EF4-FFF2-40B4-BE49-F238E27FC236}">
                <a16:creationId xmlns:a16="http://schemas.microsoft.com/office/drawing/2014/main" id="{FA4B5ABF-12EC-4183-81A9-85556DADD3D1}"/>
              </a:ext>
            </a:extLst>
          </p:cNvPr>
          <p:cNvSpPr/>
          <p:nvPr/>
        </p:nvSpPr>
        <p:spPr>
          <a:xfrm>
            <a:off x="10185992" y="2339163"/>
            <a:ext cx="510362" cy="552893"/>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869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fontScale="90000"/>
          </a:bodyPr>
          <a:lstStyle/>
          <a:p>
            <a:r>
              <a:rPr lang="en-US" dirty="0"/>
              <a:t>Min 15-35: Recurrent Neural Networks &amp; Convolutional NNs to Process Sequences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Ch15 &amp; Ch16):</a:t>
            </a:r>
          </a:p>
          <a:p>
            <a:pPr marL="457200" indent="-457200">
              <a:buFont typeface="+mj-lt"/>
              <a:buAutoNum type="arabicPeriod"/>
            </a:pPr>
            <a:r>
              <a:rPr lang="en-US" dirty="0"/>
              <a:t>Define a recurrent neural network</a:t>
            </a:r>
          </a:p>
          <a:p>
            <a:pPr marL="457200" indent="-457200">
              <a:buFont typeface="+mj-lt"/>
              <a:buAutoNum type="arabicPeriod"/>
            </a:pPr>
            <a:r>
              <a:rPr lang="en-US" dirty="0"/>
              <a:t>Distinguish recurrent from convolutional neural networks</a:t>
            </a:r>
          </a:p>
          <a:p>
            <a:pPr marL="457200" indent="-457200">
              <a:buFont typeface="+mj-lt"/>
              <a:buAutoNum type="arabicPeriod"/>
            </a:pPr>
            <a:r>
              <a:rPr lang="en-US" dirty="0"/>
              <a:t>Discuss the forecasting of environmental time series</a:t>
            </a:r>
          </a:p>
          <a:p>
            <a:pPr marL="457200" indent="-457200">
              <a:buFont typeface="+mj-lt"/>
              <a:buAutoNum type="arabicPeriod"/>
            </a:pPr>
            <a:r>
              <a:rPr lang="en-US" dirty="0"/>
              <a:t>Know at least three algorithms to process time-series</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F58B-97AD-4BC2-8153-80515F6646BC}"/>
              </a:ext>
            </a:extLst>
          </p:cNvPr>
          <p:cNvSpPr>
            <a:spLocks noGrp="1"/>
          </p:cNvSpPr>
          <p:nvPr>
            <p:ph type="title"/>
          </p:nvPr>
        </p:nvSpPr>
        <p:spPr>
          <a:xfrm>
            <a:off x="-2" y="1042633"/>
            <a:ext cx="12192000" cy="757592"/>
          </a:xfrm>
        </p:spPr>
        <p:txBody>
          <a:bodyPr/>
          <a:lstStyle/>
          <a:p>
            <a:r>
              <a:rPr lang="en-US" dirty="0"/>
              <a:t>Step 1: Obtain score for every encoder hidden state</a:t>
            </a:r>
          </a:p>
        </p:txBody>
      </p:sp>
      <p:sp>
        <p:nvSpPr>
          <p:cNvPr id="3" name="Slide Number Placeholder 2">
            <a:extLst>
              <a:ext uri="{FF2B5EF4-FFF2-40B4-BE49-F238E27FC236}">
                <a16:creationId xmlns:a16="http://schemas.microsoft.com/office/drawing/2014/main" id="{24A6B9D4-54BA-4E94-BEEE-834DE5D5E1FF}"/>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descr="Box and whisker chart&#10;&#10;Description automatically generated">
            <a:extLst>
              <a:ext uri="{FF2B5EF4-FFF2-40B4-BE49-F238E27FC236}">
                <a16:creationId xmlns:a16="http://schemas.microsoft.com/office/drawing/2014/main" id="{0B2AB49C-97E1-49A8-8A81-60C247BFD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7" name="Picture 6">
            <a:extLst>
              <a:ext uri="{FF2B5EF4-FFF2-40B4-BE49-F238E27FC236}">
                <a16:creationId xmlns:a16="http://schemas.microsoft.com/office/drawing/2014/main" id="{BF4EA991-ABA3-48FA-B2A8-E8EA7BD4E959}"/>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8" name="Rectangle 7">
            <a:extLst>
              <a:ext uri="{FF2B5EF4-FFF2-40B4-BE49-F238E27FC236}">
                <a16:creationId xmlns:a16="http://schemas.microsoft.com/office/drawing/2014/main" id="{12A0AC63-6936-4FE8-BFEA-53E6B3EFDFC6}"/>
              </a:ext>
            </a:extLst>
          </p:cNvPr>
          <p:cNvSpPr/>
          <p:nvPr/>
        </p:nvSpPr>
        <p:spPr>
          <a:xfrm>
            <a:off x="6847367" y="2328531"/>
            <a:ext cx="5092996" cy="637954"/>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285888-8FA2-4A55-8E6F-B4FF4415C3CA}"/>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3359841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58A2-86A7-4693-B1AD-2D73800F8544}"/>
              </a:ext>
            </a:extLst>
          </p:cNvPr>
          <p:cNvSpPr>
            <a:spLocks noGrp="1"/>
          </p:cNvSpPr>
          <p:nvPr>
            <p:ph type="title"/>
          </p:nvPr>
        </p:nvSpPr>
        <p:spPr>
          <a:xfrm>
            <a:off x="-2" y="1042633"/>
            <a:ext cx="12192000" cy="786168"/>
          </a:xfrm>
        </p:spPr>
        <p:txBody>
          <a:bodyPr/>
          <a:lstStyle/>
          <a:p>
            <a:r>
              <a:rPr lang="en-US" dirty="0"/>
              <a:t>Step 2: Run all the scores through a </a:t>
            </a:r>
            <a:r>
              <a:rPr lang="en-US" dirty="0" err="1"/>
              <a:t>softmax</a:t>
            </a:r>
            <a:r>
              <a:rPr lang="en-US" dirty="0"/>
              <a:t> layer</a:t>
            </a:r>
          </a:p>
        </p:txBody>
      </p:sp>
      <p:sp>
        <p:nvSpPr>
          <p:cNvPr id="3" name="Slide Number Placeholder 2">
            <a:extLst>
              <a:ext uri="{FF2B5EF4-FFF2-40B4-BE49-F238E27FC236}">
                <a16:creationId xmlns:a16="http://schemas.microsoft.com/office/drawing/2014/main" id="{3C61BC40-ABFF-40BB-AE73-FD9A0981A07C}"/>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descr="Chart, box and whisker chart&#10;&#10;Description automatically generated">
            <a:extLst>
              <a:ext uri="{FF2B5EF4-FFF2-40B4-BE49-F238E27FC236}">
                <a16:creationId xmlns:a16="http://schemas.microsoft.com/office/drawing/2014/main" id="{890EBBCE-7725-48EC-8A29-A31B62E80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743ABD3A-C0C4-494C-A55B-D674B4F7FC58}"/>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B64BD220-F1A5-4ED0-9BE2-805D9BA5BD0E}"/>
              </a:ext>
            </a:extLst>
          </p:cNvPr>
          <p:cNvSpPr/>
          <p:nvPr/>
        </p:nvSpPr>
        <p:spPr>
          <a:xfrm>
            <a:off x="8242002" y="3428999"/>
            <a:ext cx="3677096" cy="749595"/>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F323F6-D7B6-4330-9B6A-5A3BC3804C3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948777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A96F-750C-44F8-B9D3-53972DB41715}"/>
              </a:ext>
            </a:extLst>
          </p:cNvPr>
          <p:cNvSpPr>
            <a:spLocks noGrp="1"/>
          </p:cNvSpPr>
          <p:nvPr>
            <p:ph type="title"/>
          </p:nvPr>
        </p:nvSpPr>
        <p:spPr>
          <a:xfrm>
            <a:off x="-2" y="1042632"/>
            <a:ext cx="12192000" cy="757593"/>
          </a:xfrm>
        </p:spPr>
        <p:txBody>
          <a:bodyPr/>
          <a:lstStyle/>
          <a:p>
            <a:r>
              <a:rPr lang="en-US" dirty="0"/>
              <a:t>Step 3: (Encoder hidden states) x (</a:t>
            </a:r>
            <a:r>
              <a:rPr lang="en-US" dirty="0" err="1"/>
              <a:t>Softmaxed</a:t>
            </a:r>
            <a:r>
              <a:rPr lang="en-US" dirty="0"/>
              <a:t> score)</a:t>
            </a:r>
          </a:p>
        </p:txBody>
      </p:sp>
      <p:sp>
        <p:nvSpPr>
          <p:cNvPr id="3" name="Slide Number Placeholder 2">
            <a:extLst>
              <a:ext uri="{FF2B5EF4-FFF2-40B4-BE49-F238E27FC236}">
                <a16:creationId xmlns:a16="http://schemas.microsoft.com/office/drawing/2014/main" id="{D4505E0E-3D3A-47D6-80DD-DF22741A13CD}"/>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descr="Chart, box and whisker chart&#10;&#10;Description automatically generated">
            <a:extLst>
              <a:ext uri="{FF2B5EF4-FFF2-40B4-BE49-F238E27FC236}">
                <a16:creationId xmlns:a16="http://schemas.microsoft.com/office/drawing/2014/main" id="{8BFE2251-4647-4841-9F4B-6FA58B3E5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8BD4E2B1-F3DC-409B-81C2-2511B35D5C75}"/>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01481C22-62C8-440E-B54F-544FE189B2A0}"/>
              </a:ext>
            </a:extLst>
          </p:cNvPr>
          <p:cNvSpPr/>
          <p:nvPr/>
        </p:nvSpPr>
        <p:spPr>
          <a:xfrm>
            <a:off x="9835115" y="5220586"/>
            <a:ext cx="1127051" cy="594782"/>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CBEC7B-26B6-4EC4-B18F-D69F511630B6}"/>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4207882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9368D-C3EC-48F7-91D2-6AD306D19F39}"/>
              </a:ext>
            </a:extLst>
          </p:cNvPr>
          <p:cNvSpPr>
            <a:spLocks noGrp="1"/>
          </p:cNvSpPr>
          <p:nvPr>
            <p:ph type="title"/>
          </p:nvPr>
        </p:nvSpPr>
        <p:spPr>
          <a:xfrm>
            <a:off x="-2" y="1042632"/>
            <a:ext cx="12192000" cy="757593"/>
          </a:xfrm>
        </p:spPr>
        <p:txBody>
          <a:bodyPr/>
          <a:lstStyle/>
          <a:p>
            <a:r>
              <a:rPr lang="en-US" dirty="0"/>
              <a:t>Step 4: Sum up the alignment vectors</a:t>
            </a:r>
          </a:p>
        </p:txBody>
      </p:sp>
      <p:sp>
        <p:nvSpPr>
          <p:cNvPr id="3" name="Slide Number Placeholder 2">
            <a:extLst>
              <a:ext uri="{FF2B5EF4-FFF2-40B4-BE49-F238E27FC236}">
                <a16:creationId xmlns:a16="http://schemas.microsoft.com/office/drawing/2014/main" id="{4FA53843-FA83-4A8B-9BE9-792773C85EC1}"/>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5" name="Picture 4" descr="Chart, box and whisker chart&#10;&#10;Description automatically generated">
            <a:extLst>
              <a:ext uri="{FF2B5EF4-FFF2-40B4-BE49-F238E27FC236}">
                <a16:creationId xmlns:a16="http://schemas.microsoft.com/office/drawing/2014/main" id="{C030A0D3-C863-4E2E-9EE7-34EA777EE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0225"/>
            <a:ext cx="6667500" cy="5057775"/>
          </a:xfrm>
          <a:prstGeom prst="rect">
            <a:avLst/>
          </a:prstGeom>
        </p:spPr>
      </p:pic>
      <p:pic>
        <p:nvPicPr>
          <p:cNvPr id="6" name="Picture 5">
            <a:extLst>
              <a:ext uri="{FF2B5EF4-FFF2-40B4-BE49-F238E27FC236}">
                <a16:creationId xmlns:a16="http://schemas.microsoft.com/office/drawing/2014/main" id="{6DD6B7BE-DEB1-4D43-9C4E-08350A58F8E1}"/>
              </a:ext>
            </a:extLst>
          </p:cNvPr>
          <p:cNvPicPr>
            <a:picLocks noChangeAspect="1"/>
          </p:cNvPicPr>
          <p:nvPr/>
        </p:nvPicPr>
        <p:blipFill>
          <a:blip r:embed="rId4"/>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EC9DB0CA-FAC3-425F-96EB-9CB945BE433B}"/>
              </a:ext>
            </a:extLst>
          </p:cNvPr>
          <p:cNvSpPr/>
          <p:nvPr/>
        </p:nvSpPr>
        <p:spPr>
          <a:xfrm>
            <a:off x="7751135" y="4646427"/>
            <a:ext cx="3211031" cy="1761349"/>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5492CD7-D1F0-47F1-A7BE-3B5A16114307}"/>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1296938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ED41-861C-423B-ADC7-4AC2D30A5A4F}"/>
              </a:ext>
            </a:extLst>
          </p:cNvPr>
          <p:cNvSpPr>
            <a:spLocks noGrp="1"/>
          </p:cNvSpPr>
          <p:nvPr>
            <p:ph type="title"/>
          </p:nvPr>
        </p:nvSpPr>
        <p:spPr>
          <a:xfrm>
            <a:off x="-2" y="1042633"/>
            <a:ext cx="12192000" cy="757592"/>
          </a:xfrm>
        </p:spPr>
        <p:txBody>
          <a:bodyPr/>
          <a:lstStyle/>
          <a:p>
            <a:r>
              <a:rPr lang="en-US" dirty="0"/>
              <a:t>Step 5: Feed context vector into decoder</a:t>
            </a:r>
          </a:p>
        </p:txBody>
      </p:sp>
      <p:sp>
        <p:nvSpPr>
          <p:cNvPr id="3" name="Slide Number Placeholder 2">
            <a:extLst>
              <a:ext uri="{FF2B5EF4-FFF2-40B4-BE49-F238E27FC236}">
                <a16:creationId xmlns:a16="http://schemas.microsoft.com/office/drawing/2014/main" id="{A8F3AE56-2F33-44F5-BB10-048A7D49E154}"/>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5" name="Picture 4" descr="Diagram, box and whisker chart&#10;&#10;Description automatically generated">
            <a:extLst>
              <a:ext uri="{FF2B5EF4-FFF2-40B4-BE49-F238E27FC236}">
                <a16:creationId xmlns:a16="http://schemas.microsoft.com/office/drawing/2014/main" id="{DB4999ED-FD1D-4175-AA64-5ECF5B938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00225"/>
            <a:ext cx="6667500" cy="5057775"/>
          </a:xfrm>
          <a:prstGeom prst="rect">
            <a:avLst/>
          </a:prstGeom>
        </p:spPr>
      </p:pic>
      <p:pic>
        <p:nvPicPr>
          <p:cNvPr id="6" name="Picture 5">
            <a:extLst>
              <a:ext uri="{FF2B5EF4-FFF2-40B4-BE49-F238E27FC236}">
                <a16:creationId xmlns:a16="http://schemas.microsoft.com/office/drawing/2014/main" id="{A6456CD4-3576-4028-B582-CAA4E8ED48FE}"/>
              </a:ext>
            </a:extLst>
          </p:cNvPr>
          <p:cNvPicPr>
            <a:picLocks noChangeAspect="1"/>
          </p:cNvPicPr>
          <p:nvPr/>
        </p:nvPicPr>
        <p:blipFill>
          <a:blip r:embed="rId3"/>
          <a:stretch>
            <a:fillRect/>
          </a:stretch>
        </p:blipFill>
        <p:spPr>
          <a:xfrm>
            <a:off x="6667498" y="2250447"/>
            <a:ext cx="5600755" cy="4157330"/>
          </a:xfrm>
          <a:prstGeom prst="rect">
            <a:avLst/>
          </a:prstGeom>
        </p:spPr>
      </p:pic>
      <p:sp>
        <p:nvSpPr>
          <p:cNvPr id="7" name="Rectangle 6">
            <a:extLst>
              <a:ext uri="{FF2B5EF4-FFF2-40B4-BE49-F238E27FC236}">
                <a16:creationId xmlns:a16="http://schemas.microsoft.com/office/drawing/2014/main" id="{4CC5874F-D586-4904-99C8-23E1D369485C}"/>
              </a:ext>
            </a:extLst>
          </p:cNvPr>
          <p:cNvSpPr/>
          <p:nvPr/>
        </p:nvSpPr>
        <p:spPr>
          <a:xfrm>
            <a:off x="7846828" y="5273750"/>
            <a:ext cx="435936" cy="499729"/>
          </a:xfrm>
          <a:prstGeom prst="rect">
            <a:avLst/>
          </a:prstGeom>
          <a:noFill/>
          <a:ln w="38100">
            <a:solidFill>
              <a:srgbClr val="1C9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3A6DCE-BFEE-4A0E-9451-78F994E5AAD6}"/>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3953241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lstStyle/>
          <a:p>
            <a:r>
              <a:rPr lang="en-US" dirty="0"/>
              <a:t>Attention = Interface between encoder &amp; decoder</a:t>
            </a:r>
            <a:br>
              <a:rPr lang="en-US" dirty="0"/>
            </a:br>
            <a:r>
              <a:rPr lang="en-US" dirty="0"/>
              <a:t>to provide information about </a:t>
            </a:r>
            <a:r>
              <a:rPr lang="en-US" b="1" dirty="0"/>
              <a:t>every</a:t>
            </a:r>
            <a:r>
              <a:rPr lang="en-US" dirty="0"/>
              <a:t> hidden state</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25</a:t>
            </a:fld>
            <a:endParaRPr lang="en-US"/>
          </a:p>
        </p:txBody>
      </p:sp>
      <p:sp>
        <p:nvSpPr>
          <p:cNvPr id="9" name="TextBox 8">
            <a:extLst>
              <a:ext uri="{FF2B5EF4-FFF2-40B4-BE49-F238E27FC236}">
                <a16:creationId xmlns:a16="http://schemas.microsoft.com/office/drawing/2014/main" id="{8733819A-351B-47DB-BD9E-54EE4AB2904A}"/>
              </a:ext>
            </a:extLst>
          </p:cNvPr>
          <p:cNvSpPr txBox="1"/>
          <p:nvPr/>
        </p:nvSpPr>
        <p:spPr>
          <a:xfrm>
            <a:off x="5911702" y="5636107"/>
            <a:ext cx="6280298" cy="553998"/>
          </a:xfrm>
          <a:prstGeom prst="rect">
            <a:avLst/>
          </a:prstGeom>
          <a:noFill/>
        </p:spPr>
        <p:txBody>
          <a:bodyPr wrap="square" rtlCol="0">
            <a:spAutoFit/>
          </a:bodyPr>
          <a:lstStyle/>
          <a:p>
            <a:pPr algn="ctr"/>
            <a:r>
              <a:rPr lang="en-US" sz="3000" dirty="0"/>
              <a:t>Attention layer = Alignment model</a:t>
            </a:r>
          </a:p>
        </p:txBody>
      </p:sp>
      <p:pic>
        <p:nvPicPr>
          <p:cNvPr id="7" name="Picture 6" descr="A picture containing background pattern&#10;&#10;Description automatically generated">
            <a:extLst>
              <a:ext uri="{FF2B5EF4-FFF2-40B4-BE49-F238E27FC236}">
                <a16:creationId xmlns:a16="http://schemas.microsoft.com/office/drawing/2014/main" id="{A443169A-A9AC-4789-B0FA-D58E98955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 y="2372540"/>
            <a:ext cx="5913036" cy="4485460"/>
          </a:xfrm>
          <a:prstGeom prst="rect">
            <a:avLst/>
          </a:prstGeom>
        </p:spPr>
      </p:pic>
      <p:pic>
        <p:nvPicPr>
          <p:cNvPr id="10" name="Picture 9">
            <a:extLst>
              <a:ext uri="{FF2B5EF4-FFF2-40B4-BE49-F238E27FC236}">
                <a16:creationId xmlns:a16="http://schemas.microsoft.com/office/drawing/2014/main" id="{4D528EB2-92CA-417D-853A-A7B896D5538B}"/>
              </a:ext>
            </a:extLst>
          </p:cNvPr>
          <p:cNvPicPr>
            <a:picLocks noChangeAspect="1"/>
          </p:cNvPicPr>
          <p:nvPr/>
        </p:nvPicPr>
        <p:blipFill>
          <a:blip r:embed="rId3"/>
          <a:stretch>
            <a:fillRect/>
          </a:stretch>
        </p:blipFill>
        <p:spPr>
          <a:xfrm>
            <a:off x="7577343" y="2368195"/>
            <a:ext cx="4000307" cy="2969349"/>
          </a:xfrm>
          <a:prstGeom prst="rect">
            <a:avLst/>
          </a:prstGeom>
        </p:spPr>
      </p:pic>
      <p:sp>
        <p:nvSpPr>
          <p:cNvPr id="11" name="TextBox 10">
            <a:extLst>
              <a:ext uri="{FF2B5EF4-FFF2-40B4-BE49-F238E27FC236}">
                <a16:creationId xmlns:a16="http://schemas.microsoft.com/office/drawing/2014/main" id="{05B39B0C-66A5-4E5C-B654-C98BC7084593}"/>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Raimi Karim (Towards Data Science), Scott Rome</a:t>
            </a:r>
          </a:p>
        </p:txBody>
      </p:sp>
    </p:spTree>
    <p:extLst>
      <p:ext uri="{BB962C8B-B14F-4D97-AF65-F5344CB8AC3E}">
        <p14:creationId xmlns:p14="http://schemas.microsoft.com/office/powerpoint/2010/main" val="2940696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2FE-7F07-42EB-BC52-265EC34C459C}"/>
              </a:ext>
            </a:extLst>
          </p:cNvPr>
          <p:cNvSpPr>
            <a:spLocks noGrp="1"/>
          </p:cNvSpPr>
          <p:nvPr>
            <p:ph type="title"/>
          </p:nvPr>
        </p:nvSpPr>
        <p:spPr/>
        <p:txBody>
          <a:bodyPr>
            <a:normAutofit fontScale="90000"/>
          </a:bodyPr>
          <a:lstStyle/>
          <a:p>
            <a:r>
              <a:rPr lang="en-US" dirty="0"/>
              <a:t>These attention (alignment) layers can be used to build the </a:t>
            </a:r>
            <a:r>
              <a:rPr lang="en-US" b="1" dirty="0"/>
              <a:t>transformer architecture, </a:t>
            </a:r>
            <a:r>
              <a:rPr lang="en-US" dirty="0"/>
              <a:t>revolutionizing NMT</a:t>
            </a:r>
          </a:p>
        </p:txBody>
      </p:sp>
      <p:sp>
        <p:nvSpPr>
          <p:cNvPr id="3" name="Slide Number Placeholder 2">
            <a:extLst>
              <a:ext uri="{FF2B5EF4-FFF2-40B4-BE49-F238E27FC236}">
                <a16:creationId xmlns:a16="http://schemas.microsoft.com/office/drawing/2014/main" id="{A352EC99-E7B5-44F0-A011-F0DD8262DC86}"/>
              </a:ext>
            </a:extLst>
          </p:cNvPr>
          <p:cNvSpPr>
            <a:spLocks noGrp="1"/>
          </p:cNvSpPr>
          <p:nvPr>
            <p:ph type="sldNum" sz="quarter" idx="12"/>
          </p:nvPr>
        </p:nvSpPr>
        <p:spPr/>
        <p:txBody>
          <a:bodyPr/>
          <a:lstStyle/>
          <a:p>
            <a:fld id="{A5686A01-FA10-4E06-92C7-92734750F4C6}" type="slidenum">
              <a:rPr lang="en-US" smtClean="0"/>
              <a:t>26</a:t>
            </a:fld>
            <a:endParaRPr lang="en-US"/>
          </a:p>
        </p:txBody>
      </p:sp>
      <p:sp>
        <p:nvSpPr>
          <p:cNvPr id="11" name="TextBox 10">
            <a:extLst>
              <a:ext uri="{FF2B5EF4-FFF2-40B4-BE49-F238E27FC236}">
                <a16:creationId xmlns:a16="http://schemas.microsoft.com/office/drawing/2014/main" id="{05B39B0C-66A5-4E5C-B654-C98BC7084593}"/>
              </a:ext>
            </a:extLst>
          </p:cNvPr>
          <p:cNvSpPr txBox="1"/>
          <p:nvPr/>
        </p:nvSpPr>
        <p:spPr>
          <a:xfrm>
            <a:off x="9712960" y="6488668"/>
            <a:ext cx="2477708"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Fig 16-8</a:t>
            </a:r>
          </a:p>
        </p:txBody>
      </p:sp>
      <p:pic>
        <p:nvPicPr>
          <p:cNvPr id="5" name="Picture 4">
            <a:extLst>
              <a:ext uri="{FF2B5EF4-FFF2-40B4-BE49-F238E27FC236}">
                <a16:creationId xmlns:a16="http://schemas.microsoft.com/office/drawing/2014/main" id="{F1034FBC-320E-417A-A59B-560DA39CE267}"/>
              </a:ext>
            </a:extLst>
          </p:cNvPr>
          <p:cNvPicPr>
            <a:picLocks noChangeAspect="1"/>
          </p:cNvPicPr>
          <p:nvPr/>
        </p:nvPicPr>
        <p:blipFill>
          <a:blip r:embed="rId3"/>
          <a:stretch>
            <a:fillRect/>
          </a:stretch>
        </p:blipFill>
        <p:spPr>
          <a:xfrm>
            <a:off x="4434898" y="2368195"/>
            <a:ext cx="3322204" cy="4489805"/>
          </a:xfrm>
          <a:prstGeom prst="rect">
            <a:avLst/>
          </a:prstGeom>
        </p:spPr>
      </p:pic>
      <p:sp>
        <p:nvSpPr>
          <p:cNvPr id="6" name="TextBox 5">
            <a:extLst>
              <a:ext uri="{FF2B5EF4-FFF2-40B4-BE49-F238E27FC236}">
                <a16:creationId xmlns:a16="http://schemas.microsoft.com/office/drawing/2014/main" id="{B1021EDC-F429-4BBD-828B-8B28D02D342F}"/>
              </a:ext>
            </a:extLst>
          </p:cNvPr>
          <p:cNvSpPr txBox="1"/>
          <p:nvPr/>
        </p:nvSpPr>
        <p:spPr>
          <a:xfrm>
            <a:off x="2600958" y="4550766"/>
            <a:ext cx="1833940" cy="1015663"/>
          </a:xfrm>
          <a:prstGeom prst="rect">
            <a:avLst/>
          </a:prstGeom>
          <a:noFill/>
        </p:spPr>
        <p:txBody>
          <a:bodyPr wrap="square" rtlCol="0">
            <a:spAutoFit/>
          </a:bodyPr>
          <a:lstStyle/>
          <a:p>
            <a:pPr algn="l"/>
            <a:r>
              <a:rPr lang="en-US" sz="3000" dirty="0"/>
              <a:t>Encoder</a:t>
            </a:r>
          </a:p>
          <a:p>
            <a:pPr algn="l"/>
            <a:r>
              <a:rPr lang="en-US" sz="3000" dirty="0"/>
              <a:t>(stacked)</a:t>
            </a:r>
          </a:p>
        </p:txBody>
      </p:sp>
      <p:sp>
        <p:nvSpPr>
          <p:cNvPr id="8" name="Left Brace 7">
            <a:extLst>
              <a:ext uri="{FF2B5EF4-FFF2-40B4-BE49-F238E27FC236}">
                <a16:creationId xmlns:a16="http://schemas.microsoft.com/office/drawing/2014/main" id="{FCC6D482-95C0-45BD-904A-F52125066AEA}"/>
              </a:ext>
            </a:extLst>
          </p:cNvPr>
          <p:cNvSpPr/>
          <p:nvPr/>
        </p:nvSpPr>
        <p:spPr>
          <a:xfrm>
            <a:off x="4155440" y="4181156"/>
            <a:ext cx="279458" cy="13255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515A424-7C55-45DC-A95C-AD8FA10BE9F7}"/>
              </a:ext>
            </a:extLst>
          </p:cNvPr>
          <p:cNvSpPr txBox="1"/>
          <p:nvPr/>
        </p:nvSpPr>
        <p:spPr>
          <a:xfrm>
            <a:off x="8140610" y="4181156"/>
            <a:ext cx="1833940" cy="1015663"/>
          </a:xfrm>
          <a:prstGeom prst="rect">
            <a:avLst/>
          </a:prstGeom>
          <a:noFill/>
        </p:spPr>
        <p:txBody>
          <a:bodyPr wrap="square" rtlCol="0">
            <a:spAutoFit/>
          </a:bodyPr>
          <a:lstStyle/>
          <a:p>
            <a:pPr algn="l"/>
            <a:r>
              <a:rPr lang="en-US" sz="3000" dirty="0"/>
              <a:t>Decoder</a:t>
            </a:r>
          </a:p>
          <a:p>
            <a:pPr algn="l"/>
            <a:r>
              <a:rPr lang="en-US" sz="3000" dirty="0"/>
              <a:t>(stacked)</a:t>
            </a:r>
          </a:p>
        </p:txBody>
      </p:sp>
      <p:sp>
        <p:nvSpPr>
          <p:cNvPr id="13" name="Left Brace 12">
            <a:extLst>
              <a:ext uri="{FF2B5EF4-FFF2-40B4-BE49-F238E27FC236}">
                <a16:creationId xmlns:a16="http://schemas.microsoft.com/office/drawing/2014/main" id="{BD968E2F-003E-4B22-86AE-722E67B5D6C9}"/>
              </a:ext>
            </a:extLst>
          </p:cNvPr>
          <p:cNvSpPr/>
          <p:nvPr/>
        </p:nvSpPr>
        <p:spPr>
          <a:xfrm flipH="1">
            <a:off x="7757102" y="3338623"/>
            <a:ext cx="366172" cy="224606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49709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E1F5F-35F7-D1A4-DA80-A9DE212D577E}"/>
              </a:ext>
            </a:extLst>
          </p:cNvPr>
          <p:cNvSpPr>
            <a:spLocks noGrp="1"/>
          </p:cNvSpPr>
          <p:nvPr>
            <p:ph type="title"/>
          </p:nvPr>
        </p:nvSpPr>
        <p:spPr/>
        <p:txBody>
          <a:bodyPr/>
          <a:lstStyle/>
          <a:p>
            <a:r>
              <a:rPr lang="en-US" dirty="0"/>
              <a:t>1) Congratulations on excellent oral assessments </a:t>
            </a:r>
            <a:r>
              <a:rPr lang="en-US" dirty="0">
                <a:sym typeface="Wingdings" panose="05000000000000000000" pitchFamily="2" charset="2"/>
              </a:rPr>
              <a:t></a:t>
            </a:r>
            <a:br>
              <a:rPr lang="en-US" dirty="0"/>
            </a:br>
            <a:r>
              <a:rPr lang="en-US" dirty="0"/>
              <a:t>2) Thank you for your feedback on the course!</a:t>
            </a:r>
          </a:p>
        </p:txBody>
      </p:sp>
      <p:sp>
        <p:nvSpPr>
          <p:cNvPr id="3" name="Slide Number Placeholder 2">
            <a:extLst>
              <a:ext uri="{FF2B5EF4-FFF2-40B4-BE49-F238E27FC236}">
                <a16:creationId xmlns:a16="http://schemas.microsoft.com/office/drawing/2014/main" id="{E790E3B3-9988-B434-6FAE-E29C4B8EF362}"/>
              </a:ext>
            </a:extLst>
          </p:cNvPr>
          <p:cNvSpPr>
            <a:spLocks noGrp="1"/>
          </p:cNvSpPr>
          <p:nvPr>
            <p:ph type="sldNum" sz="quarter" idx="12"/>
          </p:nvPr>
        </p:nvSpPr>
        <p:spPr/>
        <p:txBody>
          <a:bodyPr/>
          <a:lstStyle/>
          <a:p>
            <a:fld id="{A5686A01-FA10-4E06-92C7-92734750F4C6}" type="slidenum">
              <a:rPr lang="en-US" smtClean="0"/>
              <a:t>27</a:t>
            </a:fld>
            <a:endParaRPr lang="en-US"/>
          </a:p>
        </p:txBody>
      </p:sp>
      <p:sp>
        <p:nvSpPr>
          <p:cNvPr id="5" name="TextBox 4">
            <a:extLst>
              <a:ext uri="{FF2B5EF4-FFF2-40B4-BE49-F238E27FC236}">
                <a16:creationId xmlns:a16="http://schemas.microsoft.com/office/drawing/2014/main" id="{46A0139A-2204-F36E-863E-3F6168627B6E}"/>
              </a:ext>
            </a:extLst>
          </p:cNvPr>
          <p:cNvSpPr txBox="1"/>
          <p:nvPr/>
        </p:nvSpPr>
        <p:spPr>
          <a:xfrm>
            <a:off x="-2" y="2368195"/>
            <a:ext cx="12191999" cy="584775"/>
          </a:xfrm>
          <a:prstGeom prst="rect">
            <a:avLst/>
          </a:prstGeom>
          <a:noFill/>
        </p:spPr>
        <p:txBody>
          <a:bodyPr wrap="square">
            <a:spAutoFit/>
          </a:bodyPr>
          <a:lstStyle/>
          <a:p>
            <a:pPr algn="ctr"/>
            <a:r>
              <a:rPr lang="en-US" sz="3200" dirty="0">
                <a:hlinkClick r:id="rId2"/>
              </a:rPr>
              <a:t>https://wp.unil.ch/dawn/files/2025/11/review_ml_ees_2025.pdf</a:t>
            </a:r>
            <a:r>
              <a:rPr lang="en-US" sz="3200" dirty="0"/>
              <a:t> </a:t>
            </a:r>
          </a:p>
        </p:txBody>
      </p:sp>
      <p:sp>
        <p:nvSpPr>
          <p:cNvPr id="6" name="Content Placeholder 2">
            <a:extLst>
              <a:ext uri="{FF2B5EF4-FFF2-40B4-BE49-F238E27FC236}">
                <a16:creationId xmlns:a16="http://schemas.microsoft.com/office/drawing/2014/main" id="{5DD1DB83-330F-D66C-E1A2-8E8B028255AA}"/>
              </a:ext>
            </a:extLst>
          </p:cNvPr>
          <p:cNvSpPr txBox="1">
            <a:spLocks/>
          </p:cNvSpPr>
          <p:nvPr/>
        </p:nvSpPr>
        <p:spPr>
          <a:xfrm>
            <a:off x="-3" y="3795251"/>
            <a:ext cx="12093679" cy="2381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No need to know all Géron, not the goal of the course</a:t>
            </a:r>
          </a:p>
          <a:p>
            <a:r>
              <a:rPr lang="en-US"/>
              <a:t>For each lectures, ~5 Learning Objectives (LOs)</a:t>
            </a:r>
          </a:p>
          <a:p>
            <a:r>
              <a:rPr lang="en-US"/>
              <a:t>Providing </a:t>
            </a:r>
            <a:r>
              <a:rPr lang="en-US" b="1"/>
              <a:t>instructions</a:t>
            </a:r>
            <a:r>
              <a:rPr lang="en-US"/>
              <a:t> at end of lecture for </a:t>
            </a:r>
            <a:r>
              <a:rPr lang="en-US" b="1"/>
              <a:t>next week</a:t>
            </a:r>
            <a:endParaRPr lang="en-US"/>
          </a:p>
          <a:p>
            <a:r>
              <a:rPr lang="en-US"/>
              <a:t>Clarification on estimated workload</a:t>
            </a:r>
            <a:endParaRPr lang="en-US" dirty="0"/>
          </a:p>
        </p:txBody>
      </p:sp>
    </p:spTree>
    <p:extLst>
      <p:ext uri="{BB962C8B-B14F-4D97-AF65-F5344CB8AC3E}">
        <p14:creationId xmlns:p14="http://schemas.microsoft.com/office/powerpoint/2010/main" val="2668376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14D9A4F-5C26-B8FA-F5C1-C913083F68C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Workload distribution 5 ECTS ~10-15 Hours</a:t>
            </a:r>
          </a:p>
        </p:txBody>
      </p:sp>
      <p:graphicFrame>
        <p:nvGraphicFramePr>
          <p:cNvPr id="4" name="Table 3">
            <a:extLst>
              <a:ext uri="{FF2B5EF4-FFF2-40B4-BE49-F238E27FC236}">
                <a16:creationId xmlns:a16="http://schemas.microsoft.com/office/drawing/2014/main" id="{87B152E0-3D49-FACB-E019-94FB8204CF83}"/>
              </a:ext>
            </a:extLst>
          </p:cNvPr>
          <p:cNvGraphicFramePr>
            <a:graphicFrameLocks noGrp="1"/>
          </p:cNvGraphicFramePr>
          <p:nvPr/>
        </p:nvGraphicFramePr>
        <p:xfrm>
          <a:off x="930364" y="1675227"/>
          <a:ext cx="9804285" cy="4394201"/>
        </p:xfrm>
        <a:graphic>
          <a:graphicData uri="http://schemas.openxmlformats.org/drawingml/2006/table">
            <a:tbl>
              <a:tblPr firstRow="1" bandRow="1"/>
              <a:tblGrid>
                <a:gridCol w="5141272">
                  <a:extLst>
                    <a:ext uri="{9D8B030D-6E8A-4147-A177-3AD203B41FA5}">
                      <a16:colId xmlns:a16="http://schemas.microsoft.com/office/drawing/2014/main" val="1702504483"/>
                    </a:ext>
                  </a:extLst>
                </a:gridCol>
                <a:gridCol w="4663013">
                  <a:extLst>
                    <a:ext uri="{9D8B030D-6E8A-4147-A177-3AD203B41FA5}">
                      <a16:colId xmlns:a16="http://schemas.microsoft.com/office/drawing/2014/main" val="2947523113"/>
                    </a:ext>
                  </a:extLst>
                </a:gridCol>
              </a:tblGrid>
              <a:tr h="627743">
                <a:tc>
                  <a:txBody>
                    <a:bodyPr/>
                    <a:lstStyle/>
                    <a:p>
                      <a:pPr algn="ctr">
                        <a:buNone/>
                      </a:pPr>
                      <a:r>
                        <a:rPr lang="en-US" sz="1700" b="1">
                          <a:solidFill>
                            <a:srgbClr val="000000"/>
                          </a:solidFill>
                          <a:effectLst/>
                          <a:latin typeface="Helvetica Neue" panose="02000503000000020004" pitchFamily="2" charset="0"/>
                        </a:rPr>
                        <a:t>Activity</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1700" b="1">
                          <a:solidFill>
                            <a:srgbClr val="000000"/>
                          </a:solidFill>
                          <a:effectLst/>
                          <a:latin typeface="Helvetica Neue" panose="02000503000000020004" pitchFamily="2" charset="0"/>
                        </a:rPr>
                        <a:t>Estimated Workload</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5397833"/>
                  </a:ext>
                </a:extLst>
              </a:tr>
              <a:tr h="627743">
                <a:tc>
                  <a:txBody>
                    <a:bodyPr/>
                    <a:lstStyle/>
                    <a:p>
                      <a:pPr algn="ctr">
                        <a:buNone/>
                      </a:pPr>
                      <a:r>
                        <a:rPr lang="en-US" sz="1700">
                          <a:solidFill>
                            <a:srgbClr val="000000"/>
                          </a:solidFill>
                          <a:effectLst/>
                          <a:latin typeface="Helvetica Neue" panose="02000503000000020004" pitchFamily="2" charset="0"/>
                        </a:rPr>
                        <a:t>Read Géron</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1700">
                          <a:solidFill>
                            <a:srgbClr val="000000"/>
                          </a:solidFill>
                          <a:effectLst/>
                          <a:latin typeface="Helvetica Neue" panose="02000503000000020004" pitchFamily="2" charset="0"/>
                        </a:rPr>
                        <a:t>2-3 hours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extLst>
                  <a:ext uri="{0D108BD9-81ED-4DB2-BD59-A6C34878D82A}">
                    <a16:rowId xmlns:a16="http://schemas.microsoft.com/office/drawing/2014/main" val="3161771891"/>
                  </a:ext>
                </a:extLst>
              </a:tr>
              <a:tr h="627743">
                <a:tc>
                  <a:txBody>
                    <a:bodyPr/>
                    <a:lstStyle/>
                    <a:p>
                      <a:pPr algn="ctr">
                        <a:buNone/>
                      </a:pPr>
                      <a:r>
                        <a:rPr lang="en-US" sz="1700">
                          <a:solidFill>
                            <a:srgbClr val="000000"/>
                          </a:solidFill>
                          <a:effectLst/>
                          <a:latin typeface="Helvetica Neue" panose="02000503000000020004" pitchFamily="2" charset="0"/>
                        </a:rPr>
                        <a:t>Environmental Reading </a:t>
                      </a:r>
                      <a:br>
                        <a:rPr lang="en-US" sz="1700">
                          <a:solidFill>
                            <a:srgbClr val="000000"/>
                          </a:solidFill>
                          <a:effectLst/>
                          <a:latin typeface="Helvetica Neue" panose="02000503000000020004" pitchFamily="2" charset="0"/>
                        </a:rPr>
                      </a:br>
                      <a:r>
                        <a:rPr lang="en-US" sz="1700">
                          <a:solidFill>
                            <a:srgbClr val="000000"/>
                          </a:solidFill>
                          <a:effectLst/>
                          <a:latin typeface="Helvetica Neue" panose="02000503000000020004" pitchFamily="2" charset="0"/>
                        </a:rPr>
                        <a:t>+ Check out activities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1700">
                          <a:solidFill>
                            <a:srgbClr val="000000"/>
                          </a:solidFill>
                          <a:effectLst/>
                          <a:latin typeface="Helvetica Neue" panose="02000503000000020004" pitchFamily="2" charset="0"/>
                        </a:rPr>
                        <a:t>1-2 hours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397817"/>
                  </a:ext>
                </a:extLst>
              </a:tr>
              <a:tr h="627743">
                <a:tc>
                  <a:txBody>
                    <a:bodyPr/>
                    <a:lstStyle/>
                    <a:p>
                      <a:pPr algn="ctr">
                        <a:buNone/>
                      </a:pPr>
                      <a:r>
                        <a:rPr lang="en-US" sz="1700">
                          <a:solidFill>
                            <a:srgbClr val="000000"/>
                          </a:solidFill>
                          <a:effectLst/>
                          <a:latin typeface="Helvetica Neue" panose="02000503000000020004" pitchFamily="2" charset="0"/>
                        </a:rPr>
                        <a:t>Notebooks (</a:t>
                      </a:r>
                      <a:r>
                        <a:rPr lang="en-US" sz="1700">
                          <a:solidFill>
                            <a:srgbClr val="000000"/>
                          </a:solidFill>
                          <a:effectLst/>
                          <a:latin typeface="Lucida Grande" panose="020B0600040502020204" pitchFamily="34" charset="0"/>
                        </a:rPr>
                        <a:t>↓</a:t>
                      </a:r>
                      <a:r>
                        <a:rPr lang="en-US" sz="1700">
                          <a:solidFill>
                            <a:srgbClr val="000000"/>
                          </a:solidFill>
                          <a:effectLst/>
                          <a:latin typeface="Helvetica Neue" panose="02000503000000020004" pitchFamily="2" charset="0"/>
                        </a:rPr>
                        <a:t>)</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1700">
                          <a:solidFill>
                            <a:srgbClr val="000000"/>
                          </a:solidFill>
                          <a:effectLst/>
                          <a:latin typeface="Helvetica Neue" panose="02000503000000020004" pitchFamily="2" charset="0"/>
                        </a:rPr>
                        <a:t>2-3 hours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extLst>
                  <a:ext uri="{0D108BD9-81ED-4DB2-BD59-A6C34878D82A}">
                    <a16:rowId xmlns:a16="http://schemas.microsoft.com/office/drawing/2014/main" val="3788833184"/>
                  </a:ext>
                </a:extLst>
              </a:tr>
              <a:tr h="627743">
                <a:tc>
                  <a:txBody>
                    <a:bodyPr/>
                    <a:lstStyle/>
                    <a:p>
                      <a:pPr algn="ctr">
                        <a:buNone/>
                      </a:pPr>
                      <a:r>
                        <a:rPr lang="en-US" sz="1700">
                          <a:solidFill>
                            <a:srgbClr val="000000"/>
                          </a:solidFill>
                          <a:effectLst/>
                          <a:latin typeface="Helvetica Neue" panose="02000503000000020004" pitchFamily="2" charset="0"/>
                        </a:rPr>
                        <a:t>Final Project (</a:t>
                      </a:r>
                      <a:r>
                        <a:rPr lang="en-US" sz="1700">
                          <a:solidFill>
                            <a:srgbClr val="000000"/>
                          </a:solidFill>
                          <a:effectLst/>
                          <a:latin typeface="Lucida Grande" panose="020B0600040502020204" pitchFamily="34" charset="0"/>
                        </a:rPr>
                        <a:t>↑</a:t>
                      </a:r>
                      <a:r>
                        <a:rPr lang="en-US" sz="1700">
                          <a:solidFill>
                            <a:srgbClr val="000000"/>
                          </a:solidFill>
                          <a:effectLst/>
                          <a:latin typeface="Helvetica Neue" panose="02000503000000020004" pitchFamily="2" charset="0"/>
                        </a:rPr>
                        <a:t>)</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1700">
                          <a:solidFill>
                            <a:srgbClr val="000000"/>
                          </a:solidFill>
                          <a:effectLst/>
                          <a:latin typeface="Helvetica Neue" panose="02000503000000020004" pitchFamily="2" charset="0"/>
                        </a:rPr>
                        <a:t>2-3 hours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0774373"/>
                  </a:ext>
                </a:extLst>
              </a:tr>
              <a:tr h="627743">
                <a:tc>
                  <a:txBody>
                    <a:bodyPr/>
                    <a:lstStyle/>
                    <a:p>
                      <a:pPr algn="ctr">
                        <a:buNone/>
                      </a:pPr>
                      <a:r>
                        <a:rPr lang="en-US" sz="1700">
                          <a:solidFill>
                            <a:srgbClr val="000000"/>
                          </a:solidFill>
                          <a:effectLst/>
                          <a:latin typeface="Helvetica Neue" panose="02000503000000020004" pitchFamily="2" charset="0"/>
                        </a:rPr>
                        <a:t>Class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1700">
                          <a:solidFill>
                            <a:srgbClr val="000000"/>
                          </a:solidFill>
                          <a:effectLst/>
                          <a:latin typeface="Helvetica Neue" panose="02000503000000020004" pitchFamily="2" charset="0"/>
                        </a:rPr>
                        <a:t>4 hours</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extLst>
                  <a:ext uri="{0D108BD9-81ED-4DB2-BD59-A6C34878D82A}">
                    <a16:rowId xmlns:a16="http://schemas.microsoft.com/office/drawing/2014/main" val="4104824064"/>
                  </a:ext>
                </a:extLst>
              </a:tr>
              <a:tr h="627743">
                <a:tc>
                  <a:txBody>
                    <a:bodyPr/>
                    <a:lstStyle/>
                    <a:p>
                      <a:pPr algn="ctr">
                        <a:buNone/>
                      </a:pPr>
                      <a:r>
                        <a:rPr lang="en-US" sz="1700" b="1">
                          <a:solidFill>
                            <a:srgbClr val="000000"/>
                          </a:solidFill>
                          <a:effectLst/>
                          <a:latin typeface="Helvetica Neue" panose="02000503000000020004" pitchFamily="2" charset="0"/>
                        </a:rPr>
                        <a:t>TOTAL</a:t>
                      </a:r>
                      <a:endParaRPr lang="en-US" sz="170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1700" b="1" dirty="0">
                          <a:solidFill>
                            <a:srgbClr val="000000"/>
                          </a:solidFill>
                          <a:effectLst/>
                          <a:latin typeface="Helvetica Neue" panose="02000503000000020004" pitchFamily="2" charset="0"/>
                        </a:rPr>
                        <a:t>11-15 hours</a:t>
                      </a:r>
                      <a:endParaRPr lang="en-US" sz="1700" dirty="0">
                        <a:effectLst/>
                      </a:endParaRPr>
                    </a:p>
                  </a:txBody>
                  <a:tcPr marL="34322" marR="34322" marT="34322" marB="3432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1328506"/>
                  </a:ext>
                </a:extLst>
              </a:tr>
            </a:tbl>
          </a:graphicData>
        </a:graphic>
      </p:graphicFrame>
    </p:spTree>
    <p:extLst>
      <p:ext uri="{BB962C8B-B14F-4D97-AF65-F5344CB8AC3E}">
        <p14:creationId xmlns:p14="http://schemas.microsoft.com/office/powerpoint/2010/main" val="3487082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78EE425-A67E-5D5B-DF0F-71407E3CD2E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Workload distribution 5 ECTS ~10-15 Hours</a:t>
            </a:r>
          </a:p>
        </p:txBody>
      </p:sp>
      <p:graphicFrame>
        <p:nvGraphicFramePr>
          <p:cNvPr id="4" name="Table 3">
            <a:extLst>
              <a:ext uri="{FF2B5EF4-FFF2-40B4-BE49-F238E27FC236}">
                <a16:creationId xmlns:a16="http://schemas.microsoft.com/office/drawing/2014/main" id="{7045239B-7353-CD5D-C23E-407EC572F7F8}"/>
              </a:ext>
            </a:extLst>
          </p:cNvPr>
          <p:cNvGraphicFramePr>
            <a:graphicFrameLocks noGrp="1"/>
          </p:cNvGraphicFramePr>
          <p:nvPr/>
        </p:nvGraphicFramePr>
        <p:xfrm>
          <a:off x="643467" y="1683184"/>
          <a:ext cx="10905068" cy="4378288"/>
        </p:xfrm>
        <a:graphic>
          <a:graphicData uri="http://schemas.openxmlformats.org/drawingml/2006/table">
            <a:tbl>
              <a:tblPr firstRow="1" bandRow="1"/>
              <a:tblGrid>
                <a:gridCol w="3322909">
                  <a:extLst>
                    <a:ext uri="{9D8B030D-6E8A-4147-A177-3AD203B41FA5}">
                      <a16:colId xmlns:a16="http://schemas.microsoft.com/office/drawing/2014/main" val="2243646414"/>
                    </a:ext>
                  </a:extLst>
                </a:gridCol>
                <a:gridCol w="3035487">
                  <a:extLst>
                    <a:ext uri="{9D8B030D-6E8A-4147-A177-3AD203B41FA5}">
                      <a16:colId xmlns:a16="http://schemas.microsoft.com/office/drawing/2014/main" val="1277909989"/>
                    </a:ext>
                  </a:extLst>
                </a:gridCol>
                <a:gridCol w="4546672">
                  <a:extLst>
                    <a:ext uri="{9D8B030D-6E8A-4147-A177-3AD203B41FA5}">
                      <a16:colId xmlns:a16="http://schemas.microsoft.com/office/drawing/2014/main" val="1901002483"/>
                    </a:ext>
                  </a:extLst>
                </a:gridCol>
              </a:tblGrid>
              <a:tr h="502148">
                <a:tc>
                  <a:txBody>
                    <a:bodyPr/>
                    <a:lstStyle/>
                    <a:p>
                      <a:pPr algn="ctr">
                        <a:buNone/>
                      </a:pPr>
                      <a:r>
                        <a:rPr lang="en-US" sz="2200" b="1">
                          <a:solidFill>
                            <a:srgbClr val="000000"/>
                          </a:solidFill>
                          <a:effectLst/>
                          <a:latin typeface="Helvetica Neue" panose="02000503000000020004" pitchFamily="2" charset="0"/>
                        </a:rPr>
                        <a:t>Activity</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b="1">
                          <a:solidFill>
                            <a:srgbClr val="000000"/>
                          </a:solidFill>
                          <a:effectLst/>
                          <a:latin typeface="Helvetica Neue" panose="02000503000000020004" pitchFamily="2" charset="0"/>
                        </a:rPr>
                        <a:t>Estimated Workload</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b="1">
                          <a:solidFill>
                            <a:srgbClr val="000000"/>
                          </a:solidFill>
                          <a:effectLst/>
                          <a:latin typeface="Helvetica Neue" panose="02000503000000020004" pitchFamily="2" charset="0"/>
                        </a:rPr>
                        <a:t>NEXT WEEK</a:t>
                      </a:r>
                      <a:endParaRPr lang="en-US" sz="2200">
                        <a:effectLst/>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47625" cap="flat" cmpd="sng" algn="ctr">
                      <a:solidFill>
                        <a:srgbClr val="E6000E"/>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2684864"/>
                  </a:ext>
                </a:extLst>
              </a:tr>
              <a:tr h="502148">
                <a:tc>
                  <a:txBody>
                    <a:bodyPr/>
                    <a:lstStyle/>
                    <a:p>
                      <a:pPr algn="ctr">
                        <a:buNone/>
                      </a:pPr>
                      <a:r>
                        <a:rPr lang="en-US" sz="2200">
                          <a:solidFill>
                            <a:srgbClr val="000000"/>
                          </a:solidFill>
                          <a:effectLst/>
                          <a:latin typeface="Helvetica Neue" panose="02000503000000020004" pitchFamily="2" charset="0"/>
                        </a:rPr>
                        <a:t>Read Géron</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a:solidFill>
                            <a:srgbClr val="000000"/>
                          </a:solidFill>
                          <a:effectLst/>
                          <a:latin typeface="Helvetica Neue" panose="02000503000000020004" pitchFamily="2" charset="0"/>
                        </a:rPr>
                        <a:t>2-3 hours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b="1">
                          <a:solidFill>
                            <a:srgbClr val="000000"/>
                          </a:solidFill>
                          <a:effectLst/>
                          <a:latin typeface="Helvetica Neue" panose="02000503000000020004" pitchFamily="2" charset="0"/>
                        </a:rPr>
                        <a:t>Chapters 15,16</a:t>
                      </a:r>
                      <a:endParaRPr lang="en-US" sz="2200">
                        <a:effectLst/>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extLst>
                  <a:ext uri="{0D108BD9-81ED-4DB2-BD59-A6C34878D82A}">
                    <a16:rowId xmlns:a16="http://schemas.microsoft.com/office/drawing/2014/main" val="1253301542"/>
                  </a:ext>
                </a:extLst>
              </a:tr>
              <a:tr h="843498">
                <a:tc>
                  <a:txBody>
                    <a:bodyPr/>
                    <a:lstStyle/>
                    <a:p>
                      <a:pPr algn="ctr">
                        <a:buNone/>
                      </a:pPr>
                      <a:r>
                        <a:rPr lang="en-US" sz="2200">
                          <a:solidFill>
                            <a:srgbClr val="000000"/>
                          </a:solidFill>
                          <a:effectLst/>
                          <a:latin typeface="Helvetica Neue" panose="02000503000000020004" pitchFamily="2" charset="0"/>
                        </a:rPr>
                        <a:t>Environmental Reading </a:t>
                      </a:r>
                      <a:br>
                        <a:rPr lang="en-US" sz="2200">
                          <a:solidFill>
                            <a:srgbClr val="000000"/>
                          </a:solidFill>
                          <a:effectLst/>
                          <a:latin typeface="Helvetica Neue" panose="02000503000000020004" pitchFamily="2" charset="0"/>
                        </a:rPr>
                      </a:br>
                      <a:r>
                        <a:rPr lang="en-US" sz="2200">
                          <a:solidFill>
                            <a:srgbClr val="000000"/>
                          </a:solidFill>
                          <a:effectLst/>
                          <a:latin typeface="Helvetica Neue" panose="02000503000000020004" pitchFamily="2" charset="0"/>
                        </a:rPr>
                        <a:t>+ Check out activities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a:solidFill>
                            <a:srgbClr val="000000"/>
                          </a:solidFill>
                          <a:effectLst/>
                          <a:latin typeface="Helvetica Neue" panose="02000503000000020004" pitchFamily="2" charset="0"/>
                        </a:rPr>
                        <a:t>1-2 hours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b="1">
                          <a:solidFill>
                            <a:srgbClr val="000000"/>
                          </a:solidFill>
                          <a:effectLst/>
                          <a:latin typeface="Helvetica Neue" panose="02000503000000020004" pitchFamily="2" charset="0"/>
                        </a:rPr>
                        <a:t>Kratzert et al. 2019</a:t>
                      </a:r>
                      <a:endParaRPr lang="en-US" sz="2200">
                        <a:effectLst/>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5270403"/>
                  </a:ext>
                </a:extLst>
              </a:tr>
              <a:tr h="502148">
                <a:tc>
                  <a:txBody>
                    <a:bodyPr/>
                    <a:lstStyle/>
                    <a:p>
                      <a:pPr algn="ctr">
                        <a:buNone/>
                      </a:pPr>
                      <a:r>
                        <a:rPr lang="en-US" sz="2200">
                          <a:solidFill>
                            <a:srgbClr val="000000"/>
                          </a:solidFill>
                          <a:effectLst/>
                          <a:latin typeface="Helvetica Neue" panose="02000503000000020004" pitchFamily="2" charset="0"/>
                        </a:rPr>
                        <a:t>Notebooks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a:solidFill>
                            <a:srgbClr val="000000"/>
                          </a:solidFill>
                          <a:effectLst/>
                          <a:latin typeface="Helvetica Neue" panose="02000503000000020004" pitchFamily="2" charset="0"/>
                        </a:rPr>
                        <a:t>2-3 hours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b="1">
                          <a:solidFill>
                            <a:srgbClr val="000000"/>
                          </a:solidFill>
                          <a:effectLst/>
                          <a:latin typeface="Helvetica Neue" panose="02000503000000020004" pitchFamily="2" charset="0"/>
                        </a:rPr>
                        <a:t>All Chapter 7 from e-book</a:t>
                      </a:r>
                      <a:endParaRPr lang="en-US" sz="2200">
                        <a:effectLst/>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extLst>
                  <a:ext uri="{0D108BD9-81ED-4DB2-BD59-A6C34878D82A}">
                    <a16:rowId xmlns:a16="http://schemas.microsoft.com/office/drawing/2014/main" val="2823336586"/>
                  </a:ext>
                </a:extLst>
              </a:tr>
              <a:tr h="1526198">
                <a:tc>
                  <a:txBody>
                    <a:bodyPr/>
                    <a:lstStyle/>
                    <a:p>
                      <a:pPr algn="ctr">
                        <a:buNone/>
                      </a:pPr>
                      <a:r>
                        <a:rPr lang="en-US" sz="2200">
                          <a:solidFill>
                            <a:srgbClr val="000000"/>
                          </a:solidFill>
                          <a:effectLst/>
                          <a:latin typeface="Helvetica Neue" panose="02000503000000020004" pitchFamily="2" charset="0"/>
                        </a:rPr>
                        <a:t>Final Project</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a:solidFill>
                            <a:srgbClr val="000000"/>
                          </a:solidFill>
                          <a:effectLst/>
                          <a:latin typeface="Helvetica Neue" panose="02000503000000020004" pitchFamily="2" charset="0"/>
                        </a:rPr>
                        <a:t>2-3 hours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buNone/>
                      </a:pPr>
                      <a:r>
                        <a:rPr lang="en-US" sz="2200">
                          <a:solidFill>
                            <a:srgbClr val="000000"/>
                          </a:solidFill>
                          <a:effectLst/>
                          <a:latin typeface="Helvetica Neue" panose="02000503000000020004" pitchFamily="2" charset="0"/>
                        </a:rPr>
                        <a:t>Work on presentation: (</a:t>
                      </a:r>
                      <a:r>
                        <a:rPr lang="en-US" sz="2200" b="1">
                          <a:solidFill>
                            <a:srgbClr val="000000"/>
                          </a:solidFill>
                          <a:effectLst/>
                          <a:latin typeface="Helvetica Neue" panose="02000503000000020004" pitchFamily="2" charset="0"/>
                        </a:rPr>
                        <a:t>idea/task</a:t>
                      </a:r>
                      <a:r>
                        <a:rPr lang="en-US" sz="2200">
                          <a:solidFill>
                            <a:srgbClr val="000000"/>
                          </a:solidFill>
                          <a:effectLst/>
                          <a:latin typeface="Helvetica Neue" panose="02000503000000020004" pitchFamily="2" charset="0"/>
                        </a:rPr>
                        <a:t>, </a:t>
                      </a:r>
                      <a:r>
                        <a:rPr lang="en-US" sz="2200" b="1">
                          <a:solidFill>
                            <a:srgbClr val="000000"/>
                          </a:solidFill>
                          <a:effectLst/>
                          <a:latin typeface="Helvetica Neue" panose="02000503000000020004" pitchFamily="2" charset="0"/>
                        </a:rPr>
                        <a:t>methods</a:t>
                      </a:r>
                      <a:r>
                        <a:rPr lang="en-US" sz="2200">
                          <a:solidFill>
                            <a:srgbClr val="000000"/>
                          </a:solidFill>
                          <a:effectLst/>
                          <a:latin typeface="Helvetica Neue" panose="02000503000000020004" pitchFamily="2" charset="0"/>
                        </a:rPr>
                        <a:t>, </a:t>
                      </a:r>
                      <a:r>
                        <a:rPr lang="en-US" sz="2200" b="1">
                          <a:solidFill>
                            <a:srgbClr val="000000"/>
                          </a:solidFill>
                          <a:effectLst/>
                          <a:latin typeface="Helvetica Neue" panose="02000503000000020004" pitchFamily="2" charset="0"/>
                        </a:rPr>
                        <a:t>data</a:t>
                      </a:r>
                      <a:r>
                        <a:rPr lang="en-US" sz="2200">
                          <a:solidFill>
                            <a:srgbClr val="000000"/>
                          </a:solidFill>
                          <a:effectLst/>
                          <a:latin typeface="Helvetica Neue" panose="02000503000000020004" pitchFamily="2" charset="0"/>
                        </a:rPr>
                        <a:t>)</a:t>
                      </a:r>
                      <a:endParaRPr lang="en-US" sz="2200">
                        <a:effectLst/>
                      </a:endParaRPr>
                    </a:p>
                    <a:p>
                      <a:pPr>
                        <a:buNone/>
                      </a:pPr>
                      <a:br>
                        <a:rPr lang="en-US" sz="2200">
                          <a:effectLst/>
                          <a:latin typeface="Helvetica" pitchFamily="2" charset="0"/>
                        </a:rPr>
                      </a:br>
                      <a:endParaRPr lang="en-US" sz="2200">
                        <a:effectLst/>
                        <a:latin typeface="Helvetica" pitchFamily="2" charset="0"/>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2100675"/>
                  </a:ext>
                </a:extLst>
              </a:tr>
              <a:tr h="502148">
                <a:tc>
                  <a:txBody>
                    <a:bodyPr/>
                    <a:lstStyle/>
                    <a:p>
                      <a:pPr algn="ctr">
                        <a:buNone/>
                      </a:pPr>
                      <a:r>
                        <a:rPr lang="en-US" sz="2200">
                          <a:solidFill>
                            <a:srgbClr val="000000"/>
                          </a:solidFill>
                          <a:effectLst/>
                          <a:latin typeface="Helvetica Neue" panose="02000503000000020004" pitchFamily="2" charset="0"/>
                        </a:rPr>
                        <a:t>Class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a:solidFill>
                            <a:srgbClr val="000000"/>
                          </a:solidFill>
                          <a:effectLst/>
                          <a:latin typeface="Helvetica Neue" panose="02000503000000020004" pitchFamily="2" charset="0"/>
                        </a:rPr>
                        <a:t>4 hours</a:t>
                      </a:r>
                      <a:endParaRPr lang="en-US" sz="2200">
                        <a:effectLst/>
                      </a:endParaRPr>
                    </a:p>
                  </a:txBody>
                  <a:tcPr marL="46264" marR="46264" marT="46264" marB="46264" anchor="ctr">
                    <a:lnL w="9525" cap="flat" cmpd="sng" algn="ctr">
                      <a:solidFill>
                        <a:srgbClr val="000000"/>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CDFE2"/>
                    </a:solidFill>
                  </a:tcPr>
                </a:tc>
                <a:tc>
                  <a:txBody>
                    <a:bodyPr/>
                    <a:lstStyle/>
                    <a:p>
                      <a:pPr algn="ctr">
                        <a:buNone/>
                      </a:pPr>
                      <a:r>
                        <a:rPr lang="en-US" sz="2200">
                          <a:solidFill>
                            <a:srgbClr val="000000"/>
                          </a:solidFill>
                          <a:effectLst/>
                          <a:latin typeface="Helvetica Neue" panose="02000503000000020004" pitchFamily="2" charset="0"/>
                        </a:rPr>
                        <a:t>RNNs</a:t>
                      </a:r>
                      <a:endParaRPr lang="en-US" sz="2200">
                        <a:effectLst/>
                      </a:endParaRPr>
                    </a:p>
                  </a:txBody>
                  <a:tcPr marL="46264" marR="46264" marT="46264" marB="46264" anchor="ctr">
                    <a:lnL w="47625" cap="flat" cmpd="sng" algn="ctr">
                      <a:solidFill>
                        <a:srgbClr val="E6000E"/>
                      </a:solidFill>
                      <a:prstDash val="solid"/>
                      <a:round/>
                      <a:headEnd type="none" w="med" len="med"/>
                      <a:tailEnd type="none" w="med" len="med"/>
                    </a:lnL>
                    <a:lnR w="47625" cap="flat" cmpd="sng" algn="ctr">
                      <a:solidFill>
                        <a:srgbClr val="E6000E"/>
                      </a:solidFill>
                      <a:prstDash val="solid"/>
                      <a:round/>
                      <a:headEnd type="none" w="med" len="med"/>
                      <a:tailEnd type="none" w="med" len="med"/>
                    </a:lnR>
                    <a:lnT w="9525" cap="flat" cmpd="sng" algn="ctr">
                      <a:solidFill>
                        <a:srgbClr val="000000"/>
                      </a:solidFill>
                      <a:prstDash val="solid"/>
                      <a:round/>
                      <a:headEnd type="none" w="med" len="med"/>
                      <a:tailEnd type="none" w="med" len="med"/>
                    </a:lnT>
                    <a:lnB w="47625" cap="flat" cmpd="sng" algn="ctr">
                      <a:solidFill>
                        <a:srgbClr val="E6000E"/>
                      </a:solidFill>
                      <a:prstDash val="solid"/>
                      <a:round/>
                      <a:headEnd type="none" w="med" len="med"/>
                      <a:tailEnd type="none" w="med" len="med"/>
                    </a:lnB>
                    <a:solidFill>
                      <a:srgbClr val="DCDFE2"/>
                    </a:solidFill>
                  </a:tcPr>
                </a:tc>
                <a:extLst>
                  <a:ext uri="{0D108BD9-81ED-4DB2-BD59-A6C34878D82A}">
                    <a16:rowId xmlns:a16="http://schemas.microsoft.com/office/drawing/2014/main" val="3667052822"/>
                  </a:ext>
                </a:extLst>
              </a:tr>
            </a:tbl>
          </a:graphicData>
        </a:graphic>
      </p:graphicFrame>
    </p:spTree>
    <p:extLst>
      <p:ext uri="{BB962C8B-B14F-4D97-AF65-F5344CB8AC3E}">
        <p14:creationId xmlns:p14="http://schemas.microsoft.com/office/powerpoint/2010/main" val="3679986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32-71BD-4F1B-9293-549BD33226CC}"/>
              </a:ext>
            </a:extLst>
          </p:cNvPr>
          <p:cNvSpPr>
            <a:spLocks noGrp="1"/>
          </p:cNvSpPr>
          <p:nvPr>
            <p:ph type="title"/>
          </p:nvPr>
        </p:nvSpPr>
        <p:spPr>
          <a:xfrm>
            <a:off x="-2" y="1042633"/>
            <a:ext cx="12192000" cy="1094512"/>
          </a:xfrm>
        </p:spPr>
        <p:txBody>
          <a:bodyPr>
            <a:normAutofit fontScale="90000"/>
          </a:bodyPr>
          <a:lstStyle/>
          <a:p>
            <a:r>
              <a:rPr lang="en-US" dirty="0"/>
              <a:t>3 weeks ago = General case: Artificial Neural Networks</a:t>
            </a:r>
          </a:p>
        </p:txBody>
      </p:sp>
      <p:sp>
        <p:nvSpPr>
          <p:cNvPr id="3" name="Slide Number Placeholder 2">
            <a:extLst>
              <a:ext uri="{FF2B5EF4-FFF2-40B4-BE49-F238E27FC236}">
                <a16:creationId xmlns:a16="http://schemas.microsoft.com/office/drawing/2014/main" id="{39C3A21F-26E9-43FB-99DD-70B7693C128A}"/>
              </a:ext>
            </a:extLst>
          </p:cNvPr>
          <p:cNvSpPr>
            <a:spLocks noGrp="1"/>
          </p:cNvSpPr>
          <p:nvPr>
            <p:ph type="sldNum" sz="quarter" idx="12"/>
          </p:nvPr>
        </p:nvSpPr>
        <p:spPr/>
        <p:txBody>
          <a:bodyPr/>
          <a:lstStyle/>
          <a:p>
            <a:fld id="{A5686A01-FA10-4E06-92C7-92734750F4C6}" type="slidenum">
              <a:rPr lang="en-US" smtClean="0"/>
              <a:t>3</a:t>
            </a:fld>
            <a:endParaRPr lang="en-US"/>
          </a:p>
        </p:txBody>
      </p:sp>
      <p:pic>
        <p:nvPicPr>
          <p:cNvPr id="4" name="Picture 3" descr="\documentclass{article}&#10;\usepackage{amsmath,xcolor}&#10;\pagestyle{empty}&#10;\begin{document}&#10;&#10;$&#10;\textcolor{white}{\textcolor[rgb]{0.2,0.553,0.788}{\mathrm{Output}}&#10;=\textcolor[rgb]{0.69,0.83,0.92}{{\phi}_{\mathrm{top}}}\!\left(&#10;\textcolor[rgb]{0.97,0.58,0.12}{W_{\mathrm{top}}}\,&#10;\textcolor[rgb]{0.5,0.5,0.5}{\mathrm{Hidden}}&#10;+\textcolor[rgb]{0.97,0.58,0.12}{b_{\mathrm{top}}}&#10;\right)}&#10;$&#10;&#10;\end{document}&#10;" title="IguanaTex Bitmap Display">
            <a:extLst>
              <a:ext uri="{FF2B5EF4-FFF2-40B4-BE49-F238E27FC236}">
                <a16:creationId xmlns:a16="http://schemas.microsoft.com/office/drawing/2014/main" id="{0BA8112E-0862-D482-A9E8-1B3069615F8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621082" y="2931122"/>
            <a:ext cx="6375323" cy="444235"/>
          </a:xfrm>
          <a:prstGeom prst="rect">
            <a:avLst/>
          </a:prstGeom>
        </p:spPr>
      </p:pic>
      <p:pic>
        <p:nvPicPr>
          <p:cNvPr id="7" name="Picture 6" descr="\documentclass{article}&#10;\usepackage{amsmath,xcolor}&#10;\pagestyle{empty}&#10;\begin{document}&#10;&#10;$&#10;\textcolor{white}{\textcolor[rgb]{0.5,0.5,0.5}{\mathrm{Hidden}}&#10;=\textcolor[rgb]{0.69,0.83,0.92}{{\phi}_{\mathrm{bottom}}}\!\left(&#10;\textcolor[rgb]{0.97,0.58,0.12}{W_{\mathrm{bottom}}}&#10;\textcolor[rgb]{0,0.57,0.27}{\mathrm{Input}}&#10;+\textcolor[rgb]{0.97,0.58,0.12}{b_{\mathrm{bottom}}}&#10;\right)}&#10;$&#10;&#10;\end{document}&#10;" title="IguanaTex Bitmap Display">
            <a:extLst>
              <a:ext uri="{FF2B5EF4-FFF2-40B4-BE49-F238E27FC236}">
                <a16:creationId xmlns:a16="http://schemas.microsoft.com/office/drawing/2014/main" id="{2B8C56D5-C6D1-F670-AFA9-3C748BAE84A8}"/>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554644" y="4425033"/>
            <a:ext cx="6400818" cy="349054"/>
          </a:xfrm>
          <a:prstGeom prst="rect">
            <a:avLst/>
          </a:prstGeom>
        </p:spPr>
      </p:pic>
      <p:pic>
        <p:nvPicPr>
          <p:cNvPr id="9" name="Picture 8" descr="A diagram of a machine&#10;&#10;AI-generated content may be incorrect.">
            <a:extLst>
              <a:ext uri="{FF2B5EF4-FFF2-40B4-BE49-F238E27FC236}">
                <a16:creationId xmlns:a16="http://schemas.microsoft.com/office/drawing/2014/main" id="{92E215D1-3C4A-CB33-2BDA-3CBD601C44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137145"/>
            <a:ext cx="5407333" cy="4720855"/>
          </a:xfrm>
          <a:prstGeom prst="rect">
            <a:avLst/>
          </a:prstGeom>
        </p:spPr>
      </p:pic>
    </p:spTree>
    <p:extLst>
      <p:ext uri="{BB962C8B-B14F-4D97-AF65-F5344CB8AC3E}">
        <p14:creationId xmlns:p14="http://schemas.microsoft.com/office/powerpoint/2010/main" val="2093215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221CF-F50A-FB96-940B-8139DE075E4B}"/>
              </a:ext>
            </a:extLst>
          </p:cNvPr>
          <p:cNvSpPr>
            <a:spLocks noGrp="1"/>
          </p:cNvSpPr>
          <p:nvPr>
            <p:ph type="title"/>
          </p:nvPr>
        </p:nvSpPr>
        <p:spPr>
          <a:xfrm>
            <a:off x="0" y="1709740"/>
            <a:ext cx="12192000" cy="2852737"/>
          </a:xfrm>
        </p:spPr>
        <p:txBody>
          <a:bodyPr/>
          <a:lstStyle/>
          <a:p>
            <a:r>
              <a:rPr lang="en-US" dirty="0"/>
              <a:t>Logistics for future evaluations</a:t>
            </a:r>
          </a:p>
        </p:txBody>
      </p:sp>
      <p:sp>
        <p:nvSpPr>
          <p:cNvPr id="3" name="Text Placeholder 2">
            <a:extLst>
              <a:ext uri="{FF2B5EF4-FFF2-40B4-BE49-F238E27FC236}">
                <a16:creationId xmlns:a16="http://schemas.microsoft.com/office/drawing/2014/main" id="{A45FB996-D22C-2614-5B50-730AEACA3292}"/>
              </a:ext>
            </a:extLst>
          </p:cNvPr>
          <p:cNvSpPr>
            <a:spLocks noGrp="1"/>
          </p:cNvSpPr>
          <p:nvPr>
            <p:ph type="body" idx="1"/>
          </p:nvPr>
        </p:nvSpPr>
        <p:spPr>
          <a:xfrm>
            <a:off x="0" y="4589465"/>
            <a:ext cx="12192000" cy="1500187"/>
          </a:xfrm>
        </p:spPr>
        <p:txBody>
          <a:bodyPr/>
          <a:lstStyle/>
          <a:p>
            <a:pPr algn="ctr"/>
            <a:r>
              <a:rPr lang="en-US" u="sng" dirty="0"/>
              <a:t>Note</a:t>
            </a:r>
            <a:r>
              <a:rPr lang="en-US" dirty="0"/>
              <a:t>: Future oral assessments will be organized to avoid the delays we experienced last week. </a:t>
            </a:r>
          </a:p>
        </p:txBody>
      </p:sp>
      <p:sp>
        <p:nvSpPr>
          <p:cNvPr id="4" name="Slide Number Placeholder 3">
            <a:extLst>
              <a:ext uri="{FF2B5EF4-FFF2-40B4-BE49-F238E27FC236}">
                <a16:creationId xmlns:a16="http://schemas.microsoft.com/office/drawing/2014/main" id="{D74ED259-25E1-1DA5-2A69-05A4AF0F1907}"/>
              </a:ext>
            </a:extLst>
          </p:cNvPr>
          <p:cNvSpPr>
            <a:spLocks noGrp="1"/>
          </p:cNvSpPr>
          <p:nvPr>
            <p:ph type="sldNum" sz="quarter" idx="12"/>
          </p:nvPr>
        </p:nvSpPr>
        <p:spPr/>
        <p:txBody>
          <a:bodyPr/>
          <a:lstStyle/>
          <a:p>
            <a:fld id="{A5686A01-FA10-4E06-92C7-92734750F4C6}" type="slidenum">
              <a:rPr lang="en-US" smtClean="0"/>
              <a:t>30</a:t>
            </a:fld>
            <a:endParaRPr lang="en-US"/>
          </a:p>
        </p:txBody>
      </p:sp>
    </p:spTree>
    <p:extLst>
      <p:ext uri="{BB962C8B-B14F-4D97-AF65-F5344CB8AC3E}">
        <p14:creationId xmlns:p14="http://schemas.microsoft.com/office/powerpoint/2010/main" val="105460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54A5-12DF-5362-CC5C-C2258A535896}"/>
              </a:ext>
            </a:extLst>
          </p:cNvPr>
          <p:cNvSpPr>
            <a:spLocks noGrp="1"/>
          </p:cNvSpPr>
          <p:nvPr>
            <p:ph type="title"/>
          </p:nvPr>
        </p:nvSpPr>
        <p:spPr/>
        <p:txBody>
          <a:bodyPr>
            <a:normAutofit fontScale="90000"/>
          </a:bodyPr>
          <a:lstStyle/>
          <a:p>
            <a:r>
              <a:rPr lang="en-US" dirty="0"/>
              <a:t>Mid-term Presentations: Thursday, </a:t>
            </a:r>
            <a:r>
              <a:rPr lang="en-US" b="1" dirty="0"/>
              <a:t>Nov 13</a:t>
            </a:r>
            <a:r>
              <a:rPr lang="en-US" dirty="0"/>
              <a:t> in </a:t>
            </a:r>
            <a:r>
              <a:rPr lang="en-US" dirty="0">
                <a:solidFill>
                  <a:srgbClr val="1C95CD"/>
                </a:solidFill>
              </a:rPr>
              <a:t>GEO 2113</a:t>
            </a:r>
            <a:br>
              <a:rPr lang="en-US" dirty="0"/>
            </a:br>
            <a:r>
              <a:rPr lang="en-US" dirty="0"/>
              <a:t>Office hours to prepare presentations: Oct 30</a:t>
            </a:r>
            <a:r>
              <a:rPr lang="en-US" baseline="30000" dirty="0"/>
              <a:t>th</a:t>
            </a:r>
            <a:r>
              <a:rPr lang="en-US" dirty="0"/>
              <a:t> &amp; Nov 5</a:t>
            </a:r>
            <a:r>
              <a:rPr lang="en-US" baseline="30000" dirty="0"/>
              <a:t>th</a:t>
            </a:r>
            <a:endParaRPr lang="en-US" dirty="0"/>
          </a:p>
        </p:txBody>
      </p:sp>
      <p:sp>
        <p:nvSpPr>
          <p:cNvPr id="3" name="Slide Number Placeholder 2">
            <a:extLst>
              <a:ext uri="{FF2B5EF4-FFF2-40B4-BE49-F238E27FC236}">
                <a16:creationId xmlns:a16="http://schemas.microsoft.com/office/drawing/2014/main" id="{65FFDBB9-C135-880A-6131-E48B54C1E882}"/>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4" name="TextBox 3">
            <a:extLst>
              <a:ext uri="{FF2B5EF4-FFF2-40B4-BE49-F238E27FC236}">
                <a16:creationId xmlns:a16="http://schemas.microsoft.com/office/drawing/2014/main" id="{94DA164C-A84E-7234-CBA9-8B2D19A804F4}"/>
              </a:ext>
            </a:extLst>
          </p:cNvPr>
          <p:cNvSpPr txBox="1"/>
          <p:nvPr/>
        </p:nvSpPr>
        <p:spPr>
          <a:xfrm>
            <a:off x="0" y="3538490"/>
            <a:ext cx="12192000" cy="3323987"/>
          </a:xfrm>
          <a:prstGeom prst="rect">
            <a:avLst/>
          </a:prstGeom>
          <a:noFill/>
        </p:spPr>
        <p:txBody>
          <a:bodyPr wrap="square" rtlCol="0">
            <a:spAutoFit/>
          </a:bodyPr>
          <a:lstStyle/>
          <a:p>
            <a:pPr algn="l"/>
            <a:r>
              <a:rPr lang="en-US" sz="3000" u="sng" dirty="0"/>
              <a:t>4min presentations + 6min Q&amp;A/feedback</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are you planning to use and why?</a:t>
            </a:r>
          </a:p>
          <a:p>
            <a:pPr marL="457200" indent="-457200" algn="l">
              <a:buFont typeface="Arial" panose="020B0604020202020204" pitchFamily="34" charset="0"/>
              <a:buChar char="•"/>
            </a:pPr>
            <a:r>
              <a:rPr lang="en-US" sz="3000" dirty="0"/>
              <a:t>Results: What are your initial results &amp; what do you plan to do next?</a:t>
            </a:r>
          </a:p>
        </p:txBody>
      </p:sp>
      <p:pic>
        <p:nvPicPr>
          <p:cNvPr id="7" name="Picture 6">
            <a:extLst>
              <a:ext uri="{FF2B5EF4-FFF2-40B4-BE49-F238E27FC236}">
                <a16:creationId xmlns:a16="http://schemas.microsoft.com/office/drawing/2014/main" id="{D6DCA518-1F95-6BA4-D78F-E477D1C97015}"/>
              </a:ext>
            </a:extLst>
          </p:cNvPr>
          <p:cNvPicPr>
            <a:picLocks noChangeAspect="1"/>
          </p:cNvPicPr>
          <p:nvPr/>
        </p:nvPicPr>
        <p:blipFill>
          <a:blip r:embed="rId2"/>
          <a:stretch>
            <a:fillRect/>
          </a:stretch>
        </p:blipFill>
        <p:spPr>
          <a:xfrm>
            <a:off x="0" y="2606415"/>
            <a:ext cx="12192000" cy="693854"/>
          </a:xfrm>
          <a:prstGeom prst="rect">
            <a:avLst/>
          </a:prstGeom>
        </p:spPr>
      </p:pic>
    </p:spTree>
    <p:extLst>
      <p:ext uri="{BB962C8B-B14F-4D97-AF65-F5344CB8AC3E}">
        <p14:creationId xmlns:p14="http://schemas.microsoft.com/office/powerpoint/2010/main" val="187085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E816-71E6-4789-81A4-C7C5659E7160}"/>
              </a:ext>
            </a:extLst>
          </p:cNvPr>
          <p:cNvSpPr>
            <a:spLocks noGrp="1"/>
          </p:cNvSpPr>
          <p:nvPr>
            <p:ph type="title"/>
          </p:nvPr>
        </p:nvSpPr>
        <p:spPr>
          <a:xfrm>
            <a:off x="-2" y="1042633"/>
            <a:ext cx="12192000" cy="983018"/>
          </a:xfrm>
        </p:spPr>
        <p:txBody>
          <a:bodyPr>
            <a:normAutofit/>
          </a:bodyPr>
          <a:lstStyle/>
          <a:p>
            <a:r>
              <a:rPr lang="en-US" dirty="0"/>
              <a:t>In-class Peer Review: Wednesday, Dec 10</a:t>
            </a:r>
            <a:r>
              <a:rPr lang="en-US" baseline="30000" dirty="0"/>
              <a:t>th</a:t>
            </a:r>
            <a:r>
              <a:rPr lang="en-US" dirty="0"/>
              <a:t>, 12-2PM</a:t>
            </a:r>
          </a:p>
        </p:txBody>
      </p:sp>
      <p:sp>
        <p:nvSpPr>
          <p:cNvPr id="3" name="Slide Number Placeholder 2">
            <a:extLst>
              <a:ext uri="{FF2B5EF4-FFF2-40B4-BE49-F238E27FC236}">
                <a16:creationId xmlns:a16="http://schemas.microsoft.com/office/drawing/2014/main" id="{084E4BB1-F0A7-450A-9EFA-9C5C6FC08931}"/>
              </a:ext>
            </a:extLst>
          </p:cNvPr>
          <p:cNvSpPr>
            <a:spLocks noGrp="1"/>
          </p:cNvSpPr>
          <p:nvPr>
            <p:ph type="sldNum" sz="quarter" idx="12"/>
          </p:nvPr>
        </p:nvSpPr>
        <p:spPr/>
        <p:txBody>
          <a:bodyPr/>
          <a:lstStyle/>
          <a:p>
            <a:fld id="{A5686A01-FA10-4E06-92C7-92734750F4C6}" type="slidenum">
              <a:rPr lang="en-US" smtClean="0"/>
              <a:t>32</a:t>
            </a:fld>
            <a:endParaRPr lang="en-US"/>
          </a:p>
        </p:txBody>
      </p:sp>
      <p:sp>
        <p:nvSpPr>
          <p:cNvPr id="10" name="Title 1">
            <a:extLst>
              <a:ext uri="{FF2B5EF4-FFF2-40B4-BE49-F238E27FC236}">
                <a16:creationId xmlns:a16="http://schemas.microsoft.com/office/drawing/2014/main" id="{D5EB457D-0278-4721-9A27-E528E0D68D50}"/>
              </a:ext>
            </a:extLst>
          </p:cNvPr>
          <p:cNvSpPr txBox="1">
            <a:spLocks/>
          </p:cNvSpPr>
          <p:nvPr/>
        </p:nvSpPr>
        <p:spPr>
          <a:xfrm>
            <a:off x="2" y="5874982"/>
            <a:ext cx="12191998" cy="98301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Submit first draft of your project by December 9</a:t>
            </a:r>
            <a:r>
              <a:rPr lang="en-US" baseline="30000" dirty="0"/>
              <a:t>th</a:t>
            </a:r>
            <a:r>
              <a:rPr lang="en-US" dirty="0"/>
              <a:t> </a:t>
            </a:r>
            <a:endParaRPr lang="en-US" b="1" dirty="0"/>
          </a:p>
        </p:txBody>
      </p:sp>
      <p:pic>
        <p:nvPicPr>
          <p:cNvPr id="5" name="Picture 4">
            <a:extLst>
              <a:ext uri="{FF2B5EF4-FFF2-40B4-BE49-F238E27FC236}">
                <a16:creationId xmlns:a16="http://schemas.microsoft.com/office/drawing/2014/main" id="{66B54D35-4B90-B2E0-607D-2D56E1FB60E8}"/>
              </a:ext>
            </a:extLst>
          </p:cNvPr>
          <p:cNvPicPr>
            <a:picLocks noChangeAspect="1"/>
          </p:cNvPicPr>
          <p:nvPr/>
        </p:nvPicPr>
        <p:blipFill>
          <a:blip r:embed="rId3"/>
          <a:stretch>
            <a:fillRect/>
          </a:stretch>
        </p:blipFill>
        <p:spPr>
          <a:xfrm>
            <a:off x="0" y="2278773"/>
            <a:ext cx="12192000" cy="3343086"/>
          </a:xfrm>
          <a:prstGeom prst="rect">
            <a:avLst/>
          </a:prstGeom>
        </p:spPr>
      </p:pic>
    </p:spTree>
    <p:extLst>
      <p:ext uri="{BB962C8B-B14F-4D97-AF65-F5344CB8AC3E}">
        <p14:creationId xmlns:p14="http://schemas.microsoft.com/office/powerpoint/2010/main" val="2858521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BFE36-3B1F-4C2A-9016-337BE4D6034F}"/>
              </a:ext>
            </a:extLst>
          </p:cNvPr>
          <p:cNvSpPr>
            <a:spLocks noGrp="1"/>
          </p:cNvSpPr>
          <p:nvPr>
            <p:ph type="sldNum" sz="quarter" idx="12"/>
          </p:nvPr>
        </p:nvSpPr>
        <p:spPr/>
        <p:txBody>
          <a:bodyPr/>
          <a:lstStyle/>
          <a:p>
            <a:fld id="{A5686A01-FA10-4E06-92C7-92734750F4C6}" type="slidenum">
              <a:rPr lang="en-US" smtClean="0"/>
              <a:pPr/>
              <a:t>33</a:t>
            </a:fld>
            <a:endParaRPr lang="en-US" dirty="0"/>
          </a:p>
        </p:txBody>
      </p:sp>
      <p:pic>
        <p:nvPicPr>
          <p:cNvPr id="6" name="Picture 5">
            <a:extLst>
              <a:ext uri="{FF2B5EF4-FFF2-40B4-BE49-F238E27FC236}">
                <a16:creationId xmlns:a16="http://schemas.microsoft.com/office/drawing/2014/main" id="{3F1D2398-3FCD-467D-B01C-0199B1A27874}"/>
              </a:ext>
            </a:extLst>
          </p:cNvPr>
          <p:cNvPicPr>
            <a:picLocks noChangeAspect="1"/>
          </p:cNvPicPr>
          <p:nvPr/>
        </p:nvPicPr>
        <p:blipFill rotWithShape="1">
          <a:blip r:embed="rId2"/>
          <a:srcRect b="9205"/>
          <a:stretch/>
        </p:blipFill>
        <p:spPr>
          <a:xfrm>
            <a:off x="0" y="1031395"/>
            <a:ext cx="12192000" cy="3205326"/>
          </a:xfrm>
          <a:prstGeom prst="rect">
            <a:avLst/>
          </a:prstGeom>
        </p:spPr>
      </p:pic>
      <p:pic>
        <p:nvPicPr>
          <p:cNvPr id="8" name="Picture 7">
            <a:extLst>
              <a:ext uri="{FF2B5EF4-FFF2-40B4-BE49-F238E27FC236}">
                <a16:creationId xmlns:a16="http://schemas.microsoft.com/office/drawing/2014/main" id="{4BD3D337-BE61-414E-8F0A-94ADC860F233}"/>
              </a:ext>
            </a:extLst>
          </p:cNvPr>
          <p:cNvPicPr>
            <a:picLocks noChangeAspect="1"/>
          </p:cNvPicPr>
          <p:nvPr/>
        </p:nvPicPr>
        <p:blipFill>
          <a:blip r:embed="rId3"/>
          <a:stretch>
            <a:fillRect/>
          </a:stretch>
        </p:blipFill>
        <p:spPr>
          <a:xfrm>
            <a:off x="-5593" y="4236721"/>
            <a:ext cx="4718807" cy="6858000"/>
          </a:xfrm>
          <a:prstGeom prst="rect">
            <a:avLst/>
          </a:prstGeom>
        </p:spPr>
      </p:pic>
      <p:pic>
        <p:nvPicPr>
          <p:cNvPr id="10" name="Picture 9">
            <a:extLst>
              <a:ext uri="{FF2B5EF4-FFF2-40B4-BE49-F238E27FC236}">
                <a16:creationId xmlns:a16="http://schemas.microsoft.com/office/drawing/2014/main" id="{97EFD0BE-0634-41AE-BCAA-B49A49DC6D0B}"/>
              </a:ext>
            </a:extLst>
          </p:cNvPr>
          <p:cNvPicPr>
            <a:picLocks noChangeAspect="1"/>
          </p:cNvPicPr>
          <p:nvPr/>
        </p:nvPicPr>
        <p:blipFill>
          <a:blip r:embed="rId4"/>
          <a:stretch>
            <a:fillRect/>
          </a:stretch>
        </p:blipFill>
        <p:spPr>
          <a:xfrm>
            <a:off x="6371452" y="4236721"/>
            <a:ext cx="5826141" cy="6858000"/>
          </a:xfrm>
          <a:prstGeom prst="rect">
            <a:avLst/>
          </a:prstGeom>
        </p:spPr>
      </p:pic>
    </p:spTree>
    <p:extLst>
      <p:ext uri="{BB962C8B-B14F-4D97-AF65-F5344CB8AC3E}">
        <p14:creationId xmlns:p14="http://schemas.microsoft.com/office/powerpoint/2010/main" val="2490013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39-8907-4A57-A723-BEEF915D5018}"/>
              </a:ext>
            </a:extLst>
          </p:cNvPr>
          <p:cNvSpPr>
            <a:spLocks noGrp="1"/>
          </p:cNvSpPr>
          <p:nvPr>
            <p:ph type="title"/>
          </p:nvPr>
        </p:nvSpPr>
        <p:spPr/>
        <p:txBody>
          <a:bodyPr/>
          <a:lstStyle/>
          <a:p>
            <a:r>
              <a:rPr lang="en-US" dirty="0"/>
              <a:t>Final Presentations on Dec 11 &amp; Dec 18</a:t>
            </a:r>
            <a:br>
              <a:rPr lang="en-US" dirty="0"/>
            </a:br>
            <a:r>
              <a:rPr lang="en-US" dirty="0"/>
              <a:t>Registration sheet coming soon on Moodle</a:t>
            </a:r>
          </a:p>
        </p:txBody>
      </p:sp>
      <p:sp>
        <p:nvSpPr>
          <p:cNvPr id="3" name="Slide Number Placeholder 2">
            <a:extLst>
              <a:ext uri="{FF2B5EF4-FFF2-40B4-BE49-F238E27FC236}">
                <a16:creationId xmlns:a16="http://schemas.microsoft.com/office/drawing/2014/main" id="{A164522C-45E9-48E6-AE64-6016EBEDDAC9}"/>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6" name="TextBox 5">
            <a:extLst>
              <a:ext uri="{FF2B5EF4-FFF2-40B4-BE49-F238E27FC236}">
                <a16:creationId xmlns:a16="http://schemas.microsoft.com/office/drawing/2014/main" id="{6A8969C6-F13F-402F-AF09-61C8A2FD87D5}"/>
              </a:ext>
            </a:extLst>
          </p:cNvPr>
          <p:cNvSpPr txBox="1"/>
          <p:nvPr/>
        </p:nvSpPr>
        <p:spPr>
          <a:xfrm>
            <a:off x="0" y="3534013"/>
            <a:ext cx="12192000" cy="3323987"/>
          </a:xfrm>
          <a:prstGeom prst="rect">
            <a:avLst/>
          </a:prstGeom>
          <a:noFill/>
        </p:spPr>
        <p:txBody>
          <a:bodyPr wrap="square" rtlCol="0">
            <a:spAutoFit/>
          </a:bodyPr>
          <a:lstStyle/>
          <a:p>
            <a:pPr algn="l"/>
            <a:r>
              <a:rPr lang="en-US" sz="3000" u="sng" dirty="0"/>
              <a:t>8min presentations + 2min Q&amp;A</a:t>
            </a:r>
          </a:p>
          <a:p>
            <a:pPr algn="l"/>
            <a:endParaRPr lang="en-US" sz="3000" dirty="0"/>
          </a:p>
          <a:p>
            <a:pPr algn="l"/>
            <a:r>
              <a:rPr lang="en-US" sz="3000" dirty="0"/>
              <a:t>Tip = 1-2 slides for each of the following categories:</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did you choose and why?</a:t>
            </a:r>
          </a:p>
          <a:p>
            <a:pPr marL="457200" indent="-457200" algn="l">
              <a:buFont typeface="Arial" panose="020B0604020202020204" pitchFamily="34" charset="0"/>
              <a:buChar char="•"/>
            </a:pPr>
            <a:r>
              <a:rPr lang="en-US" sz="3000" dirty="0"/>
              <a:t>Results: What are your findings and how does it answer the sci. question?</a:t>
            </a:r>
          </a:p>
        </p:txBody>
      </p:sp>
      <p:pic>
        <p:nvPicPr>
          <p:cNvPr id="7" name="Picture 6">
            <a:extLst>
              <a:ext uri="{FF2B5EF4-FFF2-40B4-BE49-F238E27FC236}">
                <a16:creationId xmlns:a16="http://schemas.microsoft.com/office/drawing/2014/main" id="{2647A1B3-EB3C-500C-B964-D5AB176E8B84}"/>
              </a:ext>
            </a:extLst>
          </p:cNvPr>
          <p:cNvPicPr>
            <a:picLocks noChangeAspect="1"/>
          </p:cNvPicPr>
          <p:nvPr/>
        </p:nvPicPr>
        <p:blipFill>
          <a:blip r:embed="rId2"/>
          <a:stretch>
            <a:fillRect/>
          </a:stretch>
        </p:blipFill>
        <p:spPr>
          <a:xfrm>
            <a:off x="0" y="2553829"/>
            <a:ext cx="12192000" cy="721552"/>
          </a:xfrm>
          <a:prstGeom prst="rect">
            <a:avLst/>
          </a:prstGeom>
        </p:spPr>
      </p:pic>
    </p:spTree>
    <p:extLst>
      <p:ext uri="{BB962C8B-B14F-4D97-AF65-F5344CB8AC3E}">
        <p14:creationId xmlns:p14="http://schemas.microsoft.com/office/powerpoint/2010/main" val="366020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105-120: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D2AAB-1ABD-F0AD-07FC-C0CBCA34C9E3}"/>
              </a:ext>
            </a:extLst>
          </p:cNvPr>
          <p:cNvSpPr>
            <a:spLocks noGrp="1"/>
          </p:cNvSpPr>
          <p:nvPr>
            <p:ph type="ctrTitle"/>
          </p:nvPr>
        </p:nvSpPr>
        <p:spPr>
          <a:xfrm>
            <a:off x="0" y="3127224"/>
            <a:ext cx="12192000" cy="949628"/>
          </a:xfrm>
        </p:spPr>
        <p:txBody>
          <a:bodyPr/>
          <a:lstStyle/>
          <a:p>
            <a:r>
              <a:rPr lang="en-US" dirty="0"/>
              <a:t>Legacy slides: Graph Neural Networks</a:t>
            </a:r>
          </a:p>
        </p:txBody>
      </p:sp>
      <p:sp>
        <p:nvSpPr>
          <p:cNvPr id="3" name="Subtitle 2">
            <a:extLst>
              <a:ext uri="{FF2B5EF4-FFF2-40B4-BE49-F238E27FC236}">
                <a16:creationId xmlns:a16="http://schemas.microsoft.com/office/drawing/2014/main" id="{F89AE444-9EF2-2178-1C1E-8BE0FF835B0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DF1FF659-FBCC-C615-DA19-FC77D45FF6B2}"/>
              </a:ext>
            </a:extLst>
          </p:cNvPr>
          <p:cNvSpPr>
            <a:spLocks noGrp="1"/>
          </p:cNvSpPr>
          <p:nvPr>
            <p:ph type="sldNum" sz="quarter" idx="12"/>
          </p:nvPr>
        </p:nvSpPr>
        <p:spPr/>
        <p:txBody>
          <a:bodyPr/>
          <a:lstStyle/>
          <a:p>
            <a:fld id="{A5686A01-FA10-4E06-92C7-92734750F4C6}" type="slidenum">
              <a:rPr lang="en-US" smtClean="0"/>
              <a:t>36</a:t>
            </a:fld>
            <a:endParaRPr lang="en-US"/>
          </a:p>
        </p:txBody>
      </p:sp>
    </p:spTree>
    <p:extLst>
      <p:ext uri="{BB962C8B-B14F-4D97-AF65-F5344CB8AC3E}">
        <p14:creationId xmlns:p14="http://schemas.microsoft.com/office/powerpoint/2010/main" val="3992602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607632-4832-EE1B-18B4-D3E12702D11B}"/>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6" name="Picture 5">
            <a:extLst>
              <a:ext uri="{FF2B5EF4-FFF2-40B4-BE49-F238E27FC236}">
                <a16:creationId xmlns:a16="http://schemas.microsoft.com/office/drawing/2014/main" id="{9E3ABC7E-F01E-CDF4-0C4B-B656FE9F0B34}"/>
              </a:ext>
            </a:extLst>
          </p:cNvPr>
          <p:cNvPicPr>
            <a:picLocks noChangeAspect="1"/>
          </p:cNvPicPr>
          <p:nvPr/>
        </p:nvPicPr>
        <p:blipFill>
          <a:blip r:embed="rId2"/>
          <a:stretch>
            <a:fillRect/>
          </a:stretch>
        </p:blipFill>
        <p:spPr>
          <a:xfrm>
            <a:off x="0" y="1030147"/>
            <a:ext cx="8374258" cy="5827853"/>
          </a:xfrm>
          <a:prstGeom prst="rect">
            <a:avLst/>
          </a:prstGeom>
        </p:spPr>
      </p:pic>
      <p:sp>
        <p:nvSpPr>
          <p:cNvPr id="7" name="Rectangle 6">
            <a:extLst>
              <a:ext uri="{FF2B5EF4-FFF2-40B4-BE49-F238E27FC236}">
                <a16:creationId xmlns:a16="http://schemas.microsoft.com/office/drawing/2014/main" id="{1BB45FBB-1371-ED6A-F663-6D6EA33F8AA4}"/>
              </a:ext>
            </a:extLst>
          </p:cNvPr>
          <p:cNvSpPr/>
          <p:nvPr/>
        </p:nvSpPr>
        <p:spPr>
          <a:xfrm>
            <a:off x="-243068" y="6701742"/>
            <a:ext cx="1655179" cy="65975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thermometer with a red stripe&#10;&#10;Description automatically generated">
            <a:extLst>
              <a:ext uri="{FF2B5EF4-FFF2-40B4-BE49-F238E27FC236}">
                <a16:creationId xmlns:a16="http://schemas.microsoft.com/office/drawing/2014/main" id="{E29358C2-84A6-D158-0128-8BC858712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522" y="1275906"/>
            <a:ext cx="559117" cy="668464"/>
          </a:xfrm>
          <a:prstGeom prst="rect">
            <a:avLst/>
          </a:prstGeom>
        </p:spPr>
      </p:pic>
      <p:pic>
        <p:nvPicPr>
          <p:cNvPr id="11" name="Picture 10" descr="A thermometer with a red stripe&#10;&#10;Description automatically generated">
            <a:extLst>
              <a:ext uri="{FF2B5EF4-FFF2-40B4-BE49-F238E27FC236}">
                <a16:creationId xmlns:a16="http://schemas.microsoft.com/office/drawing/2014/main" id="{4F2117EE-766B-B6C6-0FEC-158A04099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602" y="2200466"/>
            <a:ext cx="559117" cy="668464"/>
          </a:xfrm>
          <a:prstGeom prst="rect">
            <a:avLst/>
          </a:prstGeom>
        </p:spPr>
      </p:pic>
      <p:pic>
        <p:nvPicPr>
          <p:cNvPr id="16" name="Picture 15">
            <a:extLst>
              <a:ext uri="{FF2B5EF4-FFF2-40B4-BE49-F238E27FC236}">
                <a16:creationId xmlns:a16="http://schemas.microsoft.com/office/drawing/2014/main" id="{1FE6DEC9-6B4C-0D92-9F71-8A8DDCA36A34}"/>
              </a:ext>
            </a:extLst>
          </p:cNvPr>
          <p:cNvPicPr>
            <a:picLocks noChangeAspect="1"/>
          </p:cNvPicPr>
          <p:nvPr/>
        </p:nvPicPr>
        <p:blipFill>
          <a:blip r:embed="rId4"/>
          <a:stretch>
            <a:fillRect/>
          </a:stretch>
        </p:blipFill>
        <p:spPr>
          <a:xfrm>
            <a:off x="8374258" y="3482661"/>
            <a:ext cx="3817742" cy="3086513"/>
          </a:xfrm>
          <a:prstGeom prst="rect">
            <a:avLst/>
          </a:prstGeom>
        </p:spPr>
      </p:pic>
      <p:grpSp>
        <p:nvGrpSpPr>
          <p:cNvPr id="23" name="Group 22">
            <a:extLst>
              <a:ext uri="{FF2B5EF4-FFF2-40B4-BE49-F238E27FC236}">
                <a16:creationId xmlns:a16="http://schemas.microsoft.com/office/drawing/2014/main" id="{6428E378-6F49-3202-199A-E003D0DD79BB}"/>
              </a:ext>
            </a:extLst>
          </p:cNvPr>
          <p:cNvGrpSpPr/>
          <p:nvPr/>
        </p:nvGrpSpPr>
        <p:grpSpPr>
          <a:xfrm>
            <a:off x="8452064" y="2305678"/>
            <a:ext cx="1525303" cy="1210918"/>
            <a:chOff x="8484722" y="2595880"/>
            <a:chExt cx="1525303" cy="1210918"/>
          </a:xfrm>
        </p:grpSpPr>
        <p:grpSp>
          <p:nvGrpSpPr>
            <p:cNvPr id="21" name="Group 20">
              <a:extLst>
                <a:ext uri="{FF2B5EF4-FFF2-40B4-BE49-F238E27FC236}">
                  <a16:creationId xmlns:a16="http://schemas.microsoft.com/office/drawing/2014/main" id="{97C4AEAA-5280-E1FA-D7C1-ED673C367E71}"/>
                </a:ext>
              </a:extLst>
            </p:cNvPr>
            <p:cNvGrpSpPr/>
            <p:nvPr/>
          </p:nvGrpSpPr>
          <p:grpSpPr>
            <a:xfrm>
              <a:off x="8484722" y="2758001"/>
              <a:ext cx="1525303" cy="1048797"/>
              <a:chOff x="8484722" y="2758001"/>
              <a:chExt cx="1525303" cy="1048797"/>
            </a:xfrm>
          </p:grpSpPr>
          <p:sp>
            <p:nvSpPr>
              <p:cNvPr id="17" name="Arrow: Left-Right 16">
                <a:extLst>
                  <a:ext uri="{FF2B5EF4-FFF2-40B4-BE49-F238E27FC236}">
                    <a16:creationId xmlns:a16="http://schemas.microsoft.com/office/drawing/2014/main" id="{6B1B61A3-66D9-0293-07CD-DB5D4CBD1666}"/>
                  </a:ext>
                </a:extLst>
              </p:cNvPr>
              <p:cNvSpPr/>
              <p:nvPr/>
            </p:nvSpPr>
            <p:spPr>
              <a:xfrm>
                <a:off x="8484722" y="2758001"/>
                <a:ext cx="1414839" cy="365779"/>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7891BB-8047-791B-C9CE-5CC9B9CEF129}"/>
                  </a:ext>
                </a:extLst>
              </p:cNvPr>
              <p:cNvSpPr txBox="1"/>
              <p:nvPr/>
            </p:nvSpPr>
            <p:spPr>
              <a:xfrm>
                <a:off x="8876456" y="2945024"/>
                <a:ext cx="914400" cy="861774"/>
              </a:xfrm>
              <a:prstGeom prst="rect">
                <a:avLst/>
              </a:prstGeom>
              <a:noFill/>
            </p:spPr>
            <p:txBody>
              <a:bodyPr wrap="square" rtlCol="0">
                <a:spAutoFit/>
              </a:bodyPr>
              <a:lstStyle/>
              <a:p>
                <a:pPr algn="ctr"/>
                <a:r>
                  <a:rPr lang="en-US" sz="5000" dirty="0"/>
                  <a:t>?</a:t>
                </a:r>
              </a:p>
            </p:txBody>
          </p:sp>
          <p:sp>
            <p:nvSpPr>
              <p:cNvPr id="19" name="Arrow: Down 18">
                <a:extLst>
                  <a:ext uri="{FF2B5EF4-FFF2-40B4-BE49-F238E27FC236}">
                    <a16:creationId xmlns:a16="http://schemas.microsoft.com/office/drawing/2014/main" id="{BCD102B6-0302-90D3-B3FA-E3EF480BDFC2}"/>
                  </a:ext>
                </a:extLst>
              </p:cNvPr>
              <p:cNvSpPr/>
              <p:nvPr/>
            </p:nvSpPr>
            <p:spPr>
              <a:xfrm>
                <a:off x="9592833" y="2848610"/>
                <a:ext cx="417192" cy="79584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AA300A59-886D-C914-EC62-F86BA2FF70FE}"/>
                </a:ext>
              </a:extLst>
            </p:cNvPr>
            <p:cNvSpPr/>
            <p:nvPr/>
          </p:nvSpPr>
          <p:spPr>
            <a:xfrm>
              <a:off x="9592833" y="2595880"/>
              <a:ext cx="364603" cy="2425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A508470C-476B-4421-EA59-9DF9DAFFE9AB}"/>
              </a:ext>
            </a:extLst>
          </p:cNvPr>
          <p:cNvSpPr txBox="1"/>
          <p:nvPr/>
        </p:nvSpPr>
        <p:spPr>
          <a:xfrm>
            <a:off x="8374258" y="1027050"/>
            <a:ext cx="3817742" cy="1477328"/>
          </a:xfrm>
          <a:prstGeom prst="rect">
            <a:avLst/>
          </a:prstGeom>
          <a:noFill/>
        </p:spPr>
        <p:txBody>
          <a:bodyPr wrap="square" rtlCol="0">
            <a:spAutoFit/>
          </a:bodyPr>
          <a:lstStyle/>
          <a:p>
            <a:pPr algn="ctr"/>
            <a:r>
              <a:rPr lang="en-US" sz="3000" dirty="0"/>
              <a:t>How to make accurate predictions on unstructured meshes?</a:t>
            </a:r>
          </a:p>
        </p:txBody>
      </p:sp>
      <p:sp>
        <p:nvSpPr>
          <p:cNvPr id="24" name="Rectangle 23">
            <a:extLst>
              <a:ext uri="{FF2B5EF4-FFF2-40B4-BE49-F238E27FC236}">
                <a16:creationId xmlns:a16="http://schemas.microsoft.com/office/drawing/2014/main" id="{02425A10-FDE6-AE01-933E-4CF36AC15ACD}"/>
              </a:ext>
            </a:extLst>
          </p:cNvPr>
          <p:cNvSpPr/>
          <p:nvPr/>
        </p:nvSpPr>
        <p:spPr>
          <a:xfrm>
            <a:off x="6230679" y="6520942"/>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Li et al. (2023)</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4063453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B743-3463-0074-270B-F711C49DC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D1BFA-AF36-3A2E-DFF2-3099DB6CCF16}"/>
              </a:ext>
            </a:extLst>
          </p:cNvPr>
          <p:cNvSpPr>
            <a:spLocks noGrp="1"/>
          </p:cNvSpPr>
          <p:nvPr>
            <p:ph type="ctrTitle"/>
          </p:nvPr>
        </p:nvSpPr>
        <p:spPr>
          <a:xfrm>
            <a:off x="0" y="1031359"/>
            <a:ext cx="12192000" cy="1765004"/>
          </a:xfrm>
        </p:spPr>
        <p:txBody>
          <a:bodyPr>
            <a:normAutofit/>
          </a:bodyPr>
          <a:lstStyle/>
          <a:p>
            <a:r>
              <a:rPr lang="en-US" dirty="0"/>
              <a:t>Min 35-55: Graph Neural Networks for predictions on unstructured meshes</a:t>
            </a:r>
          </a:p>
        </p:txBody>
      </p:sp>
      <p:sp>
        <p:nvSpPr>
          <p:cNvPr id="4" name="Slide Number Placeholder 3">
            <a:extLst>
              <a:ext uri="{FF2B5EF4-FFF2-40B4-BE49-F238E27FC236}">
                <a16:creationId xmlns:a16="http://schemas.microsoft.com/office/drawing/2014/main" id="{35DF6FE1-E547-3B0F-9A25-43FA26D5AEF4}"/>
              </a:ext>
            </a:extLst>
          </p:cNvPr>
          <p:cNvSpPr>
            <a:spLocks noGrp="1"/>
          </p:cNvSpPr>
          <p:nvPr>
            <p:ph type="sldNum" sz="quarter" idx="12"/>
          </p:nvPr>
        </p:nvSpPr>
        <p:spPr/>
        <p:txBody>
          <a:bodyPr/>
          <a:lstStyle/>
          <a:p>
            <a:fld id="{A5686A01-FA10-4E06-92C7-92734750F4C6}" type="slidenum">
              <a:rPr lang="en-US" smtClean="0"/>
              <a:t>38</a:t>
            </a:fld>
            <a:endParaRPr lang="en-US"/>
          </a:p>
        </p:txBody>
      </p:sp>
      <p:sp>
        <p:nvSpPr>
          <p:cNvPr id="5" name="Subtitle 2">
            <a:extLst>
              <a:ext uri="{FF2B5EF4-FFF2-40B4-BE49-F238E27FC236}">
                <a16:creationId xmlns:a16="http://schemas.microsoft.com/office/drawing/2014/main" id="{81E043C5-2FA3-680D-7E56-B185F942BA33}"/>
              </a:ext>
            </a:extLst>
          </p:cNvPr>
          <p:cNvSpPr txBox="1">
            <a:spLocks/>
          </p:cNvSpPr>
          <p:nvPr/>
        </p:nvSpPr>
        <p:spPr>
          <a:xfrm>
            <a:off x="-1" y="3439040"/>
            <a:ext cx="12192001" cy="34189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Labonne</a:t>
            </a:r>
            <a:r>
              <a:rPr lang="en-US" dirty="0"/>
              <a:t> Ch. 1+2; Wu et al. 2019):</a:t>
            </a:r>
          </a:p>
          <a:p>
            <a:pPr marL="457200" indent="-457200">
              <a:buFont typeface="+mj-lt"/>
              <a:buAutoNum type="arabicPeriod"/>
            </a:pPr>
            <a:r>
              <a:rPr lang="en-US" dirty="0"/>
              <a:t>Define a graph</a:t>
            </a:r>
          </a:p>
          <a:p>
            <a:pPr marL="457200" indent="-457200">
              <a:buFont typeface="+mj-lt"/>
              <a:buAutoNum type="arabicPeriod"/>
            </a:pPr>
            <a:r>
              <a:rPr lang="en-US" dirty="0"/>
              <a:t>Identify applications where graph neural networks are effective</a:t>
            </a:r>
          </a:p>
          <a:p>
            <a:pPr marL="457200" indent="-457200">
              <a:buFont typeface="+mj-lt"/>
              <a:buAutoNum type="arabicPeriod"/>
            </a:pPr>
            <a:r>
              <a:rPr lang="en-US" dirty="0"/>
              <a:t>Describe at least three algorithms for making predictions on graphs</a:t>
            </a:r>
          </a:p>
        </p:txBody>
      </p:sp>
    </p:spTree>
    <p:extLst>
      <p:ext uri="{BB962C8B-B14F-4D97-AF65-F5344CB8AC3E}">
        <p14:creationId xmlns:p14="http://schemas.microsoft.com/office/powerpoint/2010/main" val="1438725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4526-5CFA-191B-CEDF-BD7CC03F568E}"/>
              </a:ext>
            </a:extLst>
          </p:cNvPr>
          <p:cNvSpPr>
            <a:spLocks noGrp="1"/>
          </p:cNvSpPr>
          <p:nvPr>
            <p:ph type="title"/>
          </p:nvPr>
        </p:nvSpPr>
        <p:spPr>
          <a:xfrm>
            <a:off x="-2" y="1042632"/>
            <a:ext cx="12192000" cy="1025654"/>
          </a:xfrm>
        </p:spPr>
        <p:txBody>
          <a:bodyPr>
            <a:noAutofit/>
          </a:bodyPr>
          <a:lstStyle/>
          <a:p>
            <a:r>
              <a:rPr lang="en-US" sz="3600" dirty="0"/>
              <a:t>GNNs have led to breakthroughs in scientific ML</a:t>
            </a:r>
            <a:br>
              <a:rPr lang="en-US" sz="3600" dirty="0"/>
            </a:br>
            <a:r>
              <a:rPr lang="en-US" sz="3600" i="1" dirty="0"/>
              <a:t>Lam et al. (2023); Reiser et al. (2022); Li et al. (2021)</a:t>
            </a:r>
          </a:p>
        </p:txBody>
      </p:sp>
      <p:sp>
        <p:nvSpPr>
          <p:cNvPr id="3" name="Slide Number Placeholder 2">
            <a:extLst>
              <a:ext uri="{FF2B5EF4-FFF2-40B4-BE49-F238E27FC236}">
                <a16:creationId xmlns:a16="http://schemas.microsoft.com/office/drawing/2014/main" id="{F14E469C-B878-8671-6C67-5F195B9FEE7F}"/>
              </a:ext>
            </a:extLst>
          </p:cNvPr>
          <p:cNvSpPr>
            <a:spLocks noGrp="1"/>
          </p:cNvSpPr>
          <p:nvPr>
            <p:ph type="sldNum" sz="quarter" idx="12"/>
          </p:nvPr>
        </p:nvSpPr>
        <p:spPr/>
        <p:txBody>
          <a:bodyPr/>
          <a:lstStyle/>
          <a:p>
            <a:fld id="{A5686A01-FA10-4E06-92C7-92734750F4C6}" type="slidenum">
              <a:rPr lang="en-US" smtClean="0"/>
              <a:t>39</a:t>
            </a:fld>
            <a:endParaRPr lang="en-US"/>
          </a:p>
        </p:txBody>
      </p:sp>
      <p:pic>
        <p:nvPicPr>
          <p:cNvPr id="4" name="Picture 2" descr="Use GraphCast: Google DeepMind's latest and greatest weather forecasting AI  to see real Climate Science … and its FREE! | by Abish Pius | Writing in  the World of Artificial Intelligence | Medium">
            <a:extLst>
              <a:ext uri="{FF2B5EF4-FFF2-40B4-BE49-F238E27FC236}">
                <a16:creationId xmlns:a16="http://schemas.microsoft.com/office/drawing/2014/main" id="{5DEF5156-4CFC-CC02-C0A7-B12C5C6F4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2068286"/>
            <a:ext cx="5559173" cy="4789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4B3781A-6AD8-BD1D-2F53-59B7EBC6734D}"/>
              </a:ext>
            </a:extLst>
          </p:cNvPr>
          <p:cNvPicPr>
            <a:picLocks noChangeAspect="1"/>
          </p:cNvPicPr>
          <p:nvPr/>
        </p:nvPicPr>
        <p:blipFill>
          <a:blip r:embed="rId3"/>
          <a:stretch>
            <a:fillRect/>
          </a:stretch>
        </p:blipFill>
        <p:spPr>
          <a:xfrm>
            <a:off x="3661608" y="2068284"/>
            <a:ext cx="4868780" cy="4789714"/>
          </a:xfrm>
          <a:prstGeom prst="rect">
            <a:avLst/>
          </a:prstGeom>
        </p:spPr>
      </p:pic>
      <p:pic>
        <p:nvPicPr>
          <p:cNvPr id="8" name="Picture 7">
            <a:extLst>
              <a:ext uri="{FF2B5EF4-FFF2-40B4-BE49-F238E27FC236}">
                <a16:creationId xmlns:a16="http://schemas.microsoft.com/office/drawing/2014/main" id="{D5A47000-8EF3-8215-3CF6-07502FADB962}"/>
              </a:ext>
            </a:extLst>
          </p:cNvPr>
          <p:cNvPicPr>
            <a:picLocks noChangeAspect="1"/>
          </p:cNvPicPr>
          <p:nvPr/>
        </p:nvPicPr>
        <p:blipFill>
          <a:blip r:embed="rId4"/>
          <a:stretch>
            <a:fillRect/>
          </a:stretch>
        </p:blipFill>
        <p:spPr>
          <a:xfrm>
            <a:off x="8296612" y="2068284"/>
            <a:ext cx="3895386" cy="4789715"/>
          </a:xfrm>
          <a:prstGeom prst="rect">
            <a:avLst/>
          </a:prstGeom>
        </p:spPr>
      </p:pic>
    </p:spTree>
    <p:extLst>
      <p:ext uri="{BB962C8B-B14F-4D97-AF65-F5344CB8AC3E}">
        <p14:creationId xmlns:p14="http://schemas.microsoft.com/office/powerpoint/2010/main" val="2701522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935024"/>
          </a:xfrm>
        </p:spPr>
        <p:txBody>
          <a:bodyPr>
            <a:normAutofit fontScale="90000"/>
          </a:bodyPr>
          <a:lstStyle/>
          <a:p>
            <a:r>
              <a:rPr lang="en-US" dirty="0"/>
              <a:t>2 weeks ago = Convolutional Neural Networks (CNNs)</a:t>
            </a:r>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5" name="Picture 4" descr="A picture containing diagram&#10;&#10;Description automatically generated">
            <a:extLst>
              <a:ext uri="{FF2B5EF4-FFF2-40B4-BE49-F238E27FC236}">
                <a16:creationId xmlns:a16="http://schemas.microsoft.com/office/drawing/2014/main" id="{F8CA57E7-83C4-47B2-9207-D9F9ED04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2661006"/>
            <a:ext cx="5749007" cy="4196994"/>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F470C93F-6F12-4500-9209-A6506C24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046" y="1041864"/>
            <a:ext cx="6814252" cy="6826801"/>
          </a:xfrm>
          <a:prstGeom prst="rect">
            <a:avLst/>
          </a:prstGeom>
        </p:spPr>
      </p:pic>
      <p:sp>
        <p:nvSpPr>
          <p:cNvPr id="8" name="TextBox 7">
            <a:extLst>
              <a:ext uri="{FF2B5EF4-FFF2-40B4-BE49-F238E27FC236}">
                <a16:creationId xmlns:a16="http://schemas.microsoft.com/office/drawing/2014/main" id="{B4C1844D-A9CF-4CE1-9035-8828BCFF2F1C}"/>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a:t>
            </a:r>
            <a:r>
              <a:rPr lang="en-US" i="1" dirty="0" err="1"/>
              <a:t>Giphy</a:t>
            </a:r>
            <a:r>
              <a:rPr lang="en-US" i="1" dirty="0"/>
              <a:t>, Analytics India Magazine (K. </a:t>
            </a:r>
            <a:r>
              <a:rPr lang="en-US" i="1" dirty="0" err="1"/>
              <a:t>Maladkar</a:t>
            </a:r>
            <a:r>
              <a:rPr lang="en-US" i="1" dirty="0"/>
              <a:t>)</a:t>
            </a:r>
          </a:p>
        </p:txBody>
      </p:sp>
      <p:sp>
        <p:nvSpPr>
          <p:cNvPr id="11" name="TextBox 10">
            <a:extLst>
              <a:ext uri="{FF2B5EF4-FFF2-40B4-BE49-F238E27FC236}">
                <a16:creationId xmlns:a16="http://schemas.microsoft.com/office/drawing/2014/main" id="{8133ACAD-0B26-4C45-BE75-EAD42C4BE6F9}"/>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Artificial Neural Networks used to process images</a:t>
            </a:r>
          </a:p>
        </p:txBody>
      </p:sp>
    </p:spTree>
    <p:extLst>
      <p:ext uri="{BB962C8B-B14F-4D97-AF65-F5344CB8AC3E}">
        <p14:creationId xmlns:p14="http://schemas.microsoft.com/office/powerpoint/2010/main" val="3989919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C8026-5F46-09DD-8A94-A3FAF3904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EC4C1-15EF-0550-F1A2-266C39611865}"/>
              </a:ext>
            </a:extLst>
          </p:cNvPr>
          <p:cNvSpPr>
            <a:spLocks noGrp="1"/>
          </p:cNvSpPr>
          <p:nvPr>
            <p:ph type="title"/>
          </p:nvPr>
        </p:nvSpPr>
        <p:spPr>
          <a:xfrm>
            <a:off x="-2" y="1042633"/>
            <a:ext cx="12192000" cy="938568"/>
          </a:xfrm>
        </p:spPr>
        <p:txBody>
          <a:bodyPr/>
          <a:lstStyle/>
          <a:p>
            <a:r>
              <a:rPr lang="en-US" dirty="0"/>
              <a:t>Graph = Nodes (Vertices) + Edges</a:t>
            </a:r>
          </a:p>
        </p:txBody>
      </p:sp>
      <p:sp>
        <p:nvSpPr>
          <p:cNvPr id="3" name="Slide Number Placeholder 2">
            <a:extLst>
              <a:ext uri="{FF2B5EF4-FFF2-40B4-BE49-F238E27FC236}">
                <a16:creationId xmlns:a16="http://schemas.microsoft.com/office/drawing/2014/main" id="{DA650260-CF03-3795-A845-B22A1BE45864}"/>
              </a:ext>
            </a:extLst>
          </p:cNvPr>
          <p:cNvSpPr>
            <a:spLocks noGrp="1"/>
          </p:cNvSpPr>
          <p:nvPr>
            <p:ph type="sldNum" sz="quarter" idx="12"/>
          </p:nvPr>
        </p:nvSpPr>
        <p:spPr/>
        <p:txBody>
          <a:bodyPr/>
          <a:lstStyle/>
          <a:p>
            <a:fld id="{A5686A01-FA10-4E06-92C7-92734750F4C6}" type="slidenum">
              <a:rPr lang="en-US" smtClean="0"/>
              <a:t>40</a:t>
            </a:fld>
            <a:endParaRPr lang="en-US"/>
          </a:p>
        </p:txBody>
      </p:sp>
      <p:pic>
        <p:nvPicPr>
          <p:cNvPr id="5" name="Picture 4">
            <a:extLst>
              <a:ext uri="{FF2B5EF4-FFF2-40B4-BE49-F238E27FC236}">
                <a16:creationId xmlns:a16="http://schemas.microsoft.com/office/drawing/2014/main" id="{E375B943-9C3E-F308-B547-C1451A777A2A}"/>
              </a:ext>
            </a:extLst>
          </p:cNvPr>
          <p:cNvPicPr>
            <a:picLocks noChangeAspect="1"/>
          </p:cNvPicPr>
          <p:nvPr/>
        </p:nvPicPr>
        <p:blipFill>
          <a:blip r:embed="rId3"/>
          <a:stretch>
            <a:fillRect/>
          </a:stretch>
        </p:blipFill>
        <p:spPr>
          <a:xfrm>
            <a:off x="0" y="1981200"/>
            <a:ext cx="6919885" cy="4571620"/>
          </a:xfrm>
          <a:prstGeom prst="rect">
            <a:avLst/>
          </a:prstGeom>
        </p:spPr>
      </p:pic>
      <p:sp>
        <p:nvSpPr>
          <p:cNvPr id="7" name="TextBox 6">
            <a:extLst>
              <a:ext uri="{FF2B5EF4-FFF2-40B4-BE49-F238E27FC236}">
                <a16:creationId xmlns:a16="http://schemas.microsoft.com/office/drawing/2014/main" id="{7C42BEA9-2188-9CC3-83CA-996E07FE883C}"/>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Tree>
    <p:extLst>
      <p:ext uri="{BB962C8B-B14F-4D97-AF65-F5344CB8AC3E}">
        <p14:creationId xmlns:p14="http://schemas.microsoft.com/office/powerpoint/2010/main" val="1530543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74682-81D0-83B3-FE93-A6AE727192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F1E2B-480D-BD1D-B79D-B6B309EA2CA0}"/>
              </a:ext>
            </a:extLst>
          </p:cNvPr>
          <p:cNvSpPr>
            <a:spLocks noGrp="1"/>
          </p:cNvSpPr>
          <p:nvPr>
            <p:ph type="title"/>
          </p:nvPr>
        </p:nvSpPr>
        <p:spPr>
          <a:xfrm>
            <a:off x="-2" y="1042633"/>
            <a:ext cx="12192000" cy="938568"/>
          </a:xfrm>
        </p:spPr>
        <p:txBody>
          <a:bodyPr>
            <a:noAutofit/>
          </a:bodyPr>
          <a:lstStyle/>
          <a:p>
            <a:r>
              <a:rPr lang="en-US" sz="3200" dirty="0"/>
              <a:t>Graph = Nodes (Vertices) + Edges</a:t>
            </a:r>
            <a:br>
              <a:rPr lang="en-US" sz="3200" dirty="0"/>
            </a:br>
            <a:r>
              <a:rPr lang="en-US" sz="3200" dirty="0"/>
              <a:t>Degree of a node v = Number of edges incident to v</a:t>
            </a:r>
          </a:p>
        </p:txBody>
      </p:sp>
      <p:sp>
        <p:nvSpPr>
          <p:cNvPr id="3" name="Slide Number Placeholder 2">
            <a:extLst>
              <a:ext uri="{FF2B5EF4-FFF2-40B4-BE49-F238E27FC236}">
                <a16:creationId xmlns:a16="http://schemas.microsoft.com/office/drawing/2014/main" id="{93B225FF-A469-33D7-05D0-41EC597E5F45}"/>
              </a:ext>
            </a:extLst>
          </p:cNvPr>
          <p:cNvSpPr>
            <a:spLocks noGrp="1"/>
          </p:cNvSpPr>
          <p:nvPr>
            <p:ph type="sldNum" sz="quarter" idx="12"/>
          </p:nvPr>
        </p:nvSpPr>
        <p:spPr/>
        <p:txBody>
          <a:bodyPr/>
          <a:lstStyle/>
          <a:p>
            <a:fld id="{A5686A01-FA10-4E06-92C7-92734750F4C6}" type="slidenum">
              <a:rPr lang="en-US" smtClean="0"/>
              <a:t>41</a:t>
            </a:fld>
            <a:endParaRPr lang="en-US"/>
          </a:p>
        </p:txBody>
      </p:sp>
      <p:pic>
        <p:nvPicPr>
          <p:cNvPr id="5" name="Picture 4">
            <a:extLst>
              <a:ext uri="{FF2B5EF4-FFF2-40B4-BE49-F238E27FC236}">
                <a16:creationId xmlns:a16="http://schemas.microsoft.com/office/drawing/2014/main" id="{F44EE7C0-C96B-2851-2702-629814FDAC6C}"/>
              </a:ext>
            </a:extLst>
          </p:cNvPr>
          <p:cNvPicPr>
            <a:picLocks noChangeAspect="1"/>
          </p:cNvPicPr>
          <p:nvPr/>
        </p:nvPicPr>
        <p:blipFill>
          <a:blip r:embed="rId3"/>
          <a:stretch>
            <a:fillRect/>
          </a:stretch>
        </p:blipFill>
        <p:spPr>
          <a:xfrm>
            <a:off x="0" y="1981200"/>
            <a:ext cx="6919885" cy="4571620"/>
          </a:xfrm>
          <a:prstGeom prst="rect">
            <a:avLst/>
          </a:prstGeom>
        </p:spPr>
      </p:pic>
      <p:pic>
        <p:nvPicPr>
          <p:cNvPr id="4" name="Picture 2" descr="The degree of a vertex in an undirected graph - MathBootCamps">
            <a:extLst>
              <a:ext uri="{FF2B5EF4-FFF2-40B4-BE49-F238E27FC236}">
                <a16:creationId xmlns:a16="http://schemas.microsoft.com/office/drawing/2014/main" id="{39DD3A12-7C07-2D0E-615F-513FC38CF8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56"/>
          <a:stretch/>
        </p:blipFill>
        <p:spPr bwMode="auto">
          <a:xfrm>
            <a:off x="6919885" y="1981199"/>
            <a:ext cx="5272115" cy="41624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98AB71B-99E1-4444-A5A5-48D324EC332C}"/>
              </a:ext>
            </a:extLst>
          </p:cNvPr>
          <p:cNvSpPr/>
          <p:nvPr/>
        </p:nvSpPr>
        <p:spPr>
          <a:xfrm>
            <a:off x="6922394" y="4268461"/>
            <a:ext cx="5269604" cy="18751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92C56BD-74D3-7250-7F15-2054586E5534}"/>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Tree>
    <p:extLst>
      <p:ext uri="{BB962C8B-B14F-4D97-AF65-F5344CB8AC3E}">
        <p14:creationId xmlns:p14="http://schemas.microsoft.com/office/powerpoint/2010/main" val="3785677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FE315-1C7B-040B-9813-D9A835959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1FD15-35D0-3868-CF41-189767BA4101}"/>
              </a:ext>
            </a:extLst>
          </p:cNvPr>
          <p:cNvSpPr>
            <a:spLocks noGrp="1"/>
          </p:cNvSpPr>
          <p:nvPr>
            <p:ph type="title"/>
          </p:nvPr>
        </p:nvSpPr>
        <p:spPr>
          <a:xfrm>
            <a:off x="-2" y="1042632"/>
            <a:ext cx="12192000" cy="1243747"/>
          </a:xfrm>
        </p:spPr>
        <p:txBody>
          <a:bodyPr>
            <a:noAutofit/>
          </a:bodyPr>
          <a:lstStyle/>
          <a:p>
            <a:r>
              <a:rPr lang="en-US" sz="2800" dirty="0"/>
              <a:t>Graph = Nodes (Vertices) + Edges</a:t>
            </a:r>
            <a:br>
              <a:rPr lang="en-US" sz="2800" dirty="0"/>
            </a:br>
            <a:r>
              <a:rPr lang="en-US" sz="2800" dirty="0"/>
              <a:t>Degree of a node v = Number of edges incident to v</a:t>
            </a:r>
            <a:br>
              <a:rPr lang="en-US" sz="2800" dirty="0"/>
            </a:br>
            <a:r>
              <a:rPr lang="en-US" sz="2800" dirty="0"/>
              <a:t>Adjacency matrix = 1 if nodes are connected, 0 otherwise</a:t>
            </a:r>
          </a:p>
        </p:txBody>
      </p:sp>
      <p:sp>
        <p:nvSpPr>
          <p:cNvPr id="3" name="Slide Number Placeholder 2">
            <a:extLst>
              <a:ext uri="{FF2B5EF4-FFF2-40B4-BE49-F238E27FC236}">
                <a16:creationId xmlns:a16="http://schemas.microsoft.com/office/drawing/2014/main" id="{45473004-957B-8F15-57E6-2E65D5B738E1}"/>
              </a:ext>
            </a:extLst>
          </p:cNvPr>
          <p:cNvSpPr>
            <a:spLocks noGrp="1"/>
          </p:cNvSpPr>
          <p:nvPr>
            <p:ph type="sldNum" sz="quarter" idx="12"/>
          </p:nvPr>
        </p:nvSpPr>
        <p:spPr/>
        <p:txBody>
          <a:bodyPr/>
          <a:lstStyle/>
          <a:p>
            <a:fld id="{A5686A01-FA10-4E06-92C7-92734750F4C6}" type="slidenum">
              <a:rPr lang="en-US" smtClean="0"/>
              <a:t>42</a:t>
            </a:fld>
            <a:endParaRPr lang="en-US"/>
          </a:p>
        </p:txBody>
      </p:sp>
      <p:pic>
        <p:nvPicPr>
          <p:cNvPr id="5" name="Picture 4">
            <a:extLst>
              <a:ext uri="{FF2B5EF4-FFF2-40B4-BE49-F238E27FC236}">
                <a16:creationId xmlns:a16="http://schemas.microsoft.com/office/drawing/2014/main" id="{D42A2012-A65F-5A06-AAD6-F6A1BD555AFB}"/>
              </a:ext>
            </a:extLst>
          </p:cNvPr>
          <p:cNvPicPr>
            <a:picLocks noChangeAspect="1"/>
          </p:cNvPicPr>
          <p:nvPr/>
        </p:nvPicPr>
        <p:blipFill>
          <a:blip r:embed="rId3"/>
          <a:stretch>
            <a:fillRect/>
          </a:stretch>
        </p:blipFill>
        <p:spPr>
          <a:xfrm>
            <a:off x="-2" y="2286380"/>
            <a:ext cx="6919885" cy="4571620"/>
          </a:xfrm>
          <a:prstGeom prst="rect">
            <a:avLst/>
          </a:prstGeom>
        </p:spPr>
      </p:pic>
      <p:sp>
        <p:nvSpPr>
          <p:cNvPr id="7" name="TextBox 6">
            <a:extLst>
              <a:ext uri="{FF2B5EF4-FFF2-40B4-BE49-F238E27FC236}">
                <a16:creationId xmlns:a16="http://schemas.microsoft.com/office/drawing/2014/main" id="{F273B119-27B4-87E2-1B7E-F3773A1ABF6D}"/>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
        <p:nvSpPr>
          <p:cNvPr id="8" name="TextBox 7">
            <a:extLst>
              <a:ext uri="{FF2B5EF4-FFF2-40B4-BE49-F238E27FC236}">
                <a16:creationId xmlns:a16="http://schemas.microsoft.com/office/drawing/2014/main" id="{DCCF92F4-1C01-11F2-9170-11BC7D50F731}"/>
              </a:ext>
            </a:extLst>
          </p:cNvPr>
          <p:cNvSpPr txBox="1"/>
          <p:nvPr/>
        </p:nvSpPr>
        <p:spPr>
          <a:xfrm>
            <a:off x="1731980" y="2877973"/>
            <a:ext cx="564905" cy="553998"/>
          </a:xfrm>
          <a:prstGeom prst="rect">
            <a:avLst/>
          </a:prstGeom>
          <a:noFill/>
        </p:spPr>
        <p:txBody>
          <a:bodyPr wrap="square" rtlCol="0">
            <a:spAutoFit/>
          </a:bodyPr>
          <a:lstStyle/>
          <a:p>
            <a:pPr algn="ctr"/>
            <a:r>
              <a:rPr lang="en-US" sz="3000" dirty="0"/>
              <a:t>1</a:t>
            </a:r>
          </a:p>
        </p:txBody>
      </p:sp>
      <p:sp>
        <p:nvSpPr>
          <p:cNvPr id="9" name="TextBox 8">
            <a:extLst>
              <a:ext uri="{FF2B5EF4-FFF2-40B4-BE49-F238E27FC236}">
                <a16:creationId xmlns:a16="http://schemas.microsoft.com/office/drawing/2014/main" id="{7DADD05C-0F5B-130D-B7F0-0951C33CBC30}"/>
              </a:ext>
            </a:extLst>
          </p:cNvPr>
          <p:cNvSpPr txBox="1"/>
          <p:nvPr/>
        </p:nvSpPr>
        <p:spPr>
          <a:xfrm>
            <a:off x="4159495" y="3152001"/>
            <a:ext cx="564905" cy="553998"/>
          </a:xfrm>
          <a:prstGeom prst="rect">
            <a:avLst/>
          </a:prstGeom>
          <a:noFill/>
        </p:spPr>
        <p:txBody>
          <a:bodyPr wrap="square" rtlCol="0">
            <a:spAutoFit/>
          </a:bodyPr>
          <a:lstStyle/>
          <a:p>
            <a:pPr algn="ctr"/>
            <a:r>
              <a:rPr lang="en-US" sz="3000" dirty="0"/>
              <a:t>2</a:t>
            </a:r>
          </a:p>
        </p:txBody>
      </p:sp>
      <p:sp>
        <p:nvSpPr>
          <p:cNvPr id="10" name="TextBox 9">
            <a:extLst>
              <a:ext uri="{FF2B5EF4-FFF2-40B4-BE49-F238E27FC236}">
                <a16:creationId xmlns:a16="http://schemas.microsoft.com/office/drawing/2014/main" id="{5689C44A-F4B3-BF45-F110-D5EB2418FDF4}"/>
              </a:ext>
            </a:extLst>
          </p:cNvPr>
          <p:cNvSpPr txBox="1"/>
          <p:nvPr/>
        </p:nvSpPr>
        <p:spPr>
          <a:xfrm>
            <a:off x="2873263" y="4273419"/>
            <a:ext cx="564905" cy="553998"/>
          </a:xfrm>
          <a:prstGeom prst="rect">
            <a:avLst/>
          </a:prstGeom>
          <a:noFill/>
        </p:spPr>
        <p:txBody>
          <a:bodyPr wrap="square" rtlCol="0">
            <a:spAutoFit/>
          </a:bodyPr>
          <a:lstStyle/>
          <a:p>
            <a:pPr algn="ctr"/>
            <a:r>
              <a:rPr lang="en-US" sz="3000" dirty="0"/>
              <a:t>3</a:t>
            </a:r>
          </a:p>
        </p:txBody>
      </p:sp>
      <p:sp>
        <p:nvSpPr>
          <p:cNvPr id="11" name="TextBox 10">
            <a:extLst>
              <a:ext uri="{FF2B5EF4-FFF2-40B4-BE49-F238E27FC236}">
                <a16:creationId xmlns:a16="http://schemas.microsoft.com/office/drawing/2014/main" id="{BCBB871F-0709-3D59-9272-546A2C96EC36}"/>
              </a:ext>
            </a:extLst>
          </p:cNvPr>
          <p:cNvSpPr txBox="1"/>
          <p:nvPr/>
        </p:nvSpPr>
        <p:spPr>
          <a:xfrm>
            <a:off x="893497" y="4752391"/>
            <a:ext cx="564905" cy="553998"/>
          </a:xfrm>
          <a:prstGeom prst="rect">
            <a:avLst/>
          </a:prstGeom>
          <a:noFill/>
        </p:spPr>
        <p:txBody>
          <a:bodyPr wrap="square" rtlCol="0">
            <a:spAutoFit/>
          </a:bodyPr>
          <a:lstStyle/>
          <a:p>
            <a:pPr algn="ctr"/>
            <a:r>
              <a:rPr lang="en-US" sz="3000" dirty="0"/>
              <a:t>4</a:t>
            </a:r>
          </a:p>
        </p:txBody>
      </p:sp>
      <p:sp>
        <p:nvSpPr>
          <p:cNvPr id="12" name="TextBox 11">
            <a:extLst>
              <a:ext uri="{FF2B5EF4-FFF2-40B4-BE49-F238E27FC236}">
                <a16:creationId xmlns:a16="http://schemas.microsoft.com/office/drawing/2014/main" id="{0F979371-0B25-0CF1-4C53-3A6D1D1FC8BD}"/>
              </a:ext>
            </a:extLst>
          </p:cNvPr>
          <p:cNvSpPr txBox="1"/>
          <p:nvPr/>
        </p:nvSpPr>
        <p:spPr>
          <a:xfrm>
            <a:off x="4039469" y="5571027"/>
            <a:ext cx="564905" cy="553998"/>
          </a:xfrm>
          <a:prstGeom prst="rect">
            <a:avLst/>
          </a:prstGeom>
          <a:noFill/>
        </p:spPr>
        <p:txBody>
          <a:bodyPr wrap="square" rtlCol="0">
            <a:spAutoFit/>
          </a:bodyPr>
          <a:lstStyle/>
          <a:p>
            <a:pPr algn="ctr"/>
            <a:r>
              <a:rPr lang="en-US" sz="3000" dirty="0"/>
              <a:t>5</a:t>
            </a:r>
          </a:p>
        </p:txBody>
      </p:sp>
      <p:sp>
        <p:nvSpPr>
          <p:cNvPr id="13" name="TextBox 12">
            <a:extLst>
              <a:ext uri="{FF2B5EF4-FFF2-40B4-BE49-F238E27FC236}">
                <a16:creationId xmlns:a16="http://schemas.microsoft.com/office/drawing/2014/main" id="{E2D7CF03-A675-A54F-1C86-5F7600D3ED3E}"/>
              </a:ext>
            </a:extLst>
          </p:cNvPr>
          <p:cNvSpPr txBox="1"/>
          <p:nvPr/>
        </p:nvSpPr>
        <p:spPr>
          <a:xfrm>
            <a:off x="5378412" y="4238305"/>
            <a:ext cx="564905" cy="553998"/>
          </a:xfrm>
          <a:prstGeom prst="rect">
            <a:avLst/>
          </a:prstGeom>
          <a:noFill/>
        </p:spPr>
        <p:txBody>
          <a:bodyPr wrap="square" rtlCol="0">
            <a:spAutoFit/>
          </a:bodyPr>
          <a:lstStyle/>
          <a:p>
            <a:pPr algn="ctr"/>
            <a:r>
              <a:rPr lang="en-US" sz="3000" dirty="0"/>
              <a:t>6</a:t>
            </a:r>
          </a:p>
        </p:txBody>
      </p:sp>
      <p:graphicFrame>
        <p:nvGraphicFramePr>
          <p:cNvPr id="14" name="Table 13">
            <a:extLst>
              <a:ext uri="{FF2B5EF4-FFF2-40B4-BE49-F238E27FC236}">
                <a16:creationId xmlns:a16="http://schemas.microsoft.com/office/drawing/2014/main" id="{F2AA022F-E83A-50EA-A24E-D2C101F6A93E}"/>
              </a:ext>
            </a:extLst>
          </p:cNvPr>
          <p:cNvGraphicFramePr>
            <a:graphicFrameLocks noGrp="1"/>
          </p:cNvGraphicFramePr>
          <p:nvPr/>
        </p:nvGraphicFramePr>
        <p:xfrm>
          <a:off x="6919883" y="2286378"/>
          <a:ext cx="5270783" cy="4114418"/>
        </p:xfrm>
        <a:graphic>
          <a:graphicData uri="http://schemas.openxmlformats.org/drawingml/2006/table">
            <a:tbl>
              <a:tblPr firstRow="1" firstCol="1" bandRow="1">
                <a:tableStyleId>{5C22544A-7EE6-4342-B048-85BDC9FD1C3A}</a:tableStyleId>
              </a:tblPr>
              <a:tblGrid>
                <a:gridCol w="752969">
                  <a:extLst>
                    <a:ext uri="{9D8B030D-6E8A-4147-A177-3AD203B41FA5}">
                      <a16:colId xmlns:a16="http://schemas.microsoft.com/office/drawing/2014/main" val="3827049438"/>
                    </a:ext>
                  </a:extLst>
                </a:gridCol>
                <a:gridCol w="752969">
                  <a:extLst>
                    <a:ext uri="{9D8B030D-6E8A-4147-A177-3AD203B41FA5}">
                      <a16:colId xmlns:a16="http://schemas.microsoft.com/office/drawing/2014/main" val="3877303749"/>
                    </a:ext>
                  </a:extLst>
                </a:gridCol>
                <a:gridCol w="752969">
                  <a:extLst>
                    <a:ext uri="{9D8B030D-6E8A-4147-A177-3AD203B41FA5}">
                      <a16:colId xmlns:a16="http://schemas.microsoft.com/office/drawing/2014/main" val="3994392704"/>
                    </a:ext>
                  </a:extLst>
                </a:gridCol>
                <a:gridCol w="752969">
                  <a:extLst>
                    <a:ext uri="{9D8B030D-6E8A-4147-A177-3AD203B41FA5}">
                      <a16:colId xmlns:a16="http://schemas.microsoft.com/office/drawing/2014/main" val="2993625456"/>
                    </a:ext>
                  </a:extLst>
                </a:gridCol>
                <a:gridCol w="752969">
                  <a:extLst>
                    <a:ext uri="{9D8B030D-6E8A-4147-A177-3AD203B41FA5}">
                      <a16:colId xmlns:a16="http://schemas.microsoft.com/office/drawing/2014/main" val="3518023671"/>
                    </a:ext>
                  </a:extLst>
                </a:gridCol>
                <a:gridCol w="752969">
                  <a:extLst>
                    <a:ext uri="{9D8B030D-6E8A-4147-A177-3AD203B41FA5}">
                      <a16:colId xmlns:a16="http://schemas.microsoft.com/office/drawing/2014/main" val="4286748728"/>
                    </a:ext>
                  </a:extLst>
                </a:gridCol>
                <a:gridCol w="752969">
                  <a:extLst>
                    <a:ext uri="{9D8B030D-6E8A-4147-A177-3AD203B41FA5}">
                      <a16:colId xmlns:a16="http://schemas.microsoft.com/office/drawing/2014/main" val="3993809595"/>
                    </a:ext>
                  </a:extLst>
                </a:gridCol>
              </a:tblGrid>
              <a:tr h="587774">
                <a:tc>
                  <a:txBody>
                    <a:bodyPr/>
                    <a:lstStyle/>
                    <a:p>
                      <a:pPr algn="ctr"/>
                      <a:endParaRPr lang="en-US" dirty="0">
                        <a:solidFill>
                          <a:schemeClr val="tx1"/>
                        </a:solidFill>
                      </a:endParaRPr>
                    </a:p>
                  </a:txBody>
                  <a:tcPr/>
                </a:tc>
                <a:tc>
                  <a:txBody>
                    <a:bodyPr/>
                    <a:lstStyle/>
                    <a:p>
                      <a:pPr algn="ctr"/>
                      <a:r>
                        <a:rPr lang="en-US" dirty="0">
                          <a:solidFill>
                            <a:schemeClr val="tx1"/>
                          </a:solidFill>
                        </a:rPr>
                        <a:t>1</a:t>
                      </a:r>
                    </a:p>
                  </a:txBody>
                  <a:tcPr/>
                </a:tc>
                <a:tc>
                  <a:txBody>
                    <a:bodyPr/>
                    <a:lstStyle/>
                    <a:p>
                      <a:pPr algn="ctr"/>
                      <a:r>
                        <a:rPr lang="en-US" dirty="0">
                          <a:solidFill>
                            <a:schemeClr val="tx1"/>
                          </a:solidFill>
                        </a:rPr>
                        <a:t>2</a:t>
                      </a:r>
                    </a:p>
                  </a:txBody>
                  <a:tcPr/>
                </a:tc>
                <a:tc>
                  <a:txBody>
                    <a:bodyPr/>
                    <a:lstStyle/>
                    <a:p>
                      <a:pPr algn="ctr"/>
                      <a:r>
                        <a:rPr lang="en-US" dirty="0">
                          <a:solidFill>
                            <a:schemeClr val="tx1"/>
                          </a:solidFill>
                        </a:rPr>
                        <a:t>3</a:t>
                      </a:r>
                    </a:p>
                  </a:txBody>
                  <a:tcPr/>
                </a:tc>
                <a:tc>
                  <a:txBody>
                    <a:bodyPr/>
                    <a:lstStyle/>
                    <a:p>
                      <a:pPr algn="ctr"/>
                      <a:r>
                        <a:rPr lang="en-US" dirty="0">
                          <a:solidFill>
                            <a:schemeClr val="tx1"/>
                          </a:solidFill>
                        </a:rPr>
                        <a:t>4</a:t>
                      </a:r>
                    </a:p>
                  </a:txBody>
                  <a:tcPr/>
                </a:tc>
                <a:tc>
                  <a:txBody>
                    <a:bodyPr/>
                    <a:lstStyle/>
                    <a:p>
                      <a:pPr algn="ctr"/>
                      <a:r>
                        <a:rPr lang="en-US" dirty="0">
                          <a:solidFill>
                            <a:schemeClr val="tx1"/>
                          </a:solidFill>
                        </a:rPr>
                        <a:t>5</a:t>
                      </a:r>
                    </a:p>
                  </a:txBody>
                  <a:tcPr/>
                </a:tc>
                <a:tc>
                  <a:txBody>
                    <a:bodyPr/>
                    <a:lstStyle/>
                    <a:p>
                      <a:pPr algn="ctr"/>
                      <a:r>
                        <a:rPr lang="en-US" dirty="0">
                          <a:solidFill>
                            <a:schemeClr val="tx1"/>
                          </a:solidFill>
                        </a:rPr>
                        <a:t>6</a:t>
                      </a:r>
                    </a:p>
                  </a:txBody>
                  <a:tcPr/>
                </a:tc>
                <a:extLst>
                  <a:ext uri="{0D108BD9-81ED-4DB2-BD59-A6C34878D82A}">
                    <a16:rowId xmlns:a16="http://schemas.microsoft.com/office/drawing/2014/main" val="2892022437"/>
                  </a:ext>
                </a:extLst>
              </a:tr>
              <a:tr h="587774">
                <a:tc>
                  <a:txBody>
                    <a:bodyPr/>
                    <a:lstStyle/>
                    <a:p>
                      <a:pPr algn="ctr"/>
                      <a:r>
                        <a:rPr lang="en-US" dirty="0">
                          <a:solidFill>
                            <a:schemeClr val="tx1"/>
                          </a:solidFill>
                        </a:rPr>
                        <a:t>1</a:t>
                      </a: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548801979"/>
                  </a:ext>
                </a:extLst>
              </a:tr>
              <a:tr h="587774">
                <a:tc>
                  <a:txBody>
                    <a:bodyPr/>
                    <a:lstStyle/>
                    <a:p>
                      <a:pPr algn="ctr"/>
                      <a:r>
                        <a:rPr lang="en-US" dirty="0">
                          <a:solidFill>
                            <a:schemeClr val="tx1"/>
                          </a:solidFill>
                        </a:rPr>
                        <a:t>2</a:t>
                      </a: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3469841861"/>
                  </a:ext>
                </a:extLst>
              </a:tr>
              <a:tr h="587774">
                <a:tc>
                  <a:txBody>
                    <a:bodyPr/>
                    <a:lstStyle/>
                    <a:p>
                      <a:pPr algn="ctr"/>
                      <a:r>
                        <a:rPr lang="en-US" dirty="0">
                          <a:solidFill>
                            <a:schemeClr val="tx1"/>
                          </a:solidFill>
                        </a:rPr>
                        <a:t>3</a:t>
                      </a: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3981962530"/>
                  </a:ext>
                </a:extLst>
              </a:tr>
              <a:tr h="587774">
                <a:tc>
                  <a:txBody>
                    <a:bodyPr/>
                    <a:lstStyle/>
                    <a:p>
                      <a:pPr algn="ctr"/>
                      <a:r>
                        <a:rPr lang="en-US" dirty="0">
                          <a:solidFill>
                            <a:schemeClr val="tx1"/>
                          </a:solidFill>
                        </a:rPr>
                        <a:t>4</a:t>
                      </a: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extLst>
                  <a:ext uri="{0D108BD9-81ED-4DB2-BD59-A6C34878D82A}">
                    <a16:rowId xmlns:a16="http://schemas.microsoft.com/office/drawing/2014/main" val="1459025131"/>
                  </a:ext>
                </a:extLst>
              </a:tr>
              <a:tr h="587774">
                <a:tc>
                  <a:txBody>
                    <a:bodyPr/>
                    <a:lstStyle/>
                    <a:p>
                      <a:pPr algn="ctr"/>
                      <a:r>
                        <a:rPr lang="en-US" dirty="0">
                          <a:solidFill>
                            <a:schemeClr val="tx1"/>
                          </a:solidFill>
                        </a:rPr>
                        <a:t>5</a:t>
                      </a: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extLst>
                  <a:ext uri="{0D108BD9-81ED-4DB2-BD59-A6C34878D82A}">
                    <a16:rowId xmlns:a16="http://schemas.microsoft.com/office/drawing/2014/main" val="2047817617"/>
                  </a:ext>
                </a:extLst>
              </a:tr>
              <a:tr h="587774">
                <a:tc>
                  <a:txBody>
                    <a:bodyPr/>
                    <a:lstStyle/>
                    <a:p>
                      <a:pPr algn="ctr"/>
                      <a:r>
                        <a:rPr lang="en-US" dirty="0">
                          <a:solidFill>
                            <a:schemeClr val="tx1"/>
                          </a:solidFill>
                        </a:rPr>
                        <a:t>6</a:t>
                      </a: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extLst>
                  <a:ext uri="{0D108BD9-81ED-4DB2-BD59-A6C34878D82A}">
                    <a16:rowId xmlns:a16="http://schemas.microsoft.com/office/drawing/2014/main" val="4149112830"/>
                  </a:ext>
                </a:extLst>
              </a:tr>
            </a:tbl>
          </a:graphicData>
        </a:graphic>
      </p:graphicFrame>
    </p:spTree>
    <p:extLst>
      <p:ext uri="{BB962C8B-B14F-4D97-AF65-F5344CB8AC3E}">
        <p14:creationId xmlns:p14="http://schemas.microsoft.com/office/powerpoint/2010/main" val="3410194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E81B4-13C9-9ECF-B053-74E06A2C7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35A64-4597-546C-0925-4D06F6C8B8FE}"/>
              </a:ext>
            </a:extLst>
          </p:cNvPr>
          <p:cNvSpPr>
            <a:spLocks noGrp="1"/>
          </p:cNvSpPr>
          <p:nvPr>
            <p:ph type="title"/>
          </p:nvPr>
        </p:nvSpPr>
        <p:spPr>
          <a:xfrm>
            <a:off x="-2" y="1042632"/>
            <a:ext cx="12192000" cy="1243747"/>
          </a:xfrm>
        </p:spPr>
        <p:txBody>
          <a:bodyPr>
            <a:noAutofit/>
          </a:bodyPr>
          <a:lstStyle/>
          <a:p>
            <a:r>
              <a:rPr lang="en-US" sz="2800" dirty="0"/>
              <a:t>Graph = Nodes (Vertices) + Edges</a:t>
            </a:r>
            <a:br>
              <a:rPr lang="en-US" sz="2800" dirty="0"/>
            </a:br>
            <a:r>
              <a:rPr lang="en-US" sz="2800" dirty="0"/>
              <a:t>Degree of a node v = Number of edges incident to v</a:t>
            </a:r>
            <a:br>
              <a:rPr lang="en-US" sz="2800" dirty="0"/>
            </a:br>
            <a:r>
              <a:rPr lang="en-US" sz="2800" dirty="0"/>
              <a:t>Adjacency matrix = 1 if nodes are connected, 0 otherwise</a:t>
            </a:r>
          </a:p>
        </p:txBody>
      </p:sp>
      <p:sp>
        <p:nvSpPr>
          <p:cNvPr id="3" name="Slide Number Placeholder 2">
            <a:extLst>
              <a:ext uri="{FF2B5EF4-FFF2-40B4-BE49-F238E27FC236}">
                <a16:creationId xmlns:a16="http://schemas.microsoft.com/office/drawing/2014/main" id="{3B885D55-0CAD-1F82-3609-0B130F2146FB}"/>
              </a:ext>
            </a:extLst>
          </p:cNvPr>
          <p:cNvSpPr>
            <a:spLocks noGrp="1"/>
          </p:cNvSpPr>
          <p:nvPr>
            <p:ph type="sldNum" sz="quarter" idx="12"/>
          </p:nvPr>
        </p:nvSpPr>
        <p:spPr/>
        <p:txBody>
          <a:bodyPr/>
          <a:lstStyle/>
          <a:p>
            <a:fld id="{A5686A01-FA10-4E06-92C7-92734750F4C6}" type="slidenum">
              <a:rPr lang="en-US" smtClean="0"/>
              <a:t>43</a:t>
            </a:fld>
            <a:endParaRPr lang="en-US"/>
          </a:p>
        </p:txBody>
      </p:sp>
      <p:pic>
        <p:nvPicPr>
          <p:cNvPr id="5" name="Picture 4">
            <a:extLst>
              <a:ext uri="{FF2B5EF4-FFF2-40B4-BE49-F238E27FC236}">
                <a16:creationId xmlns:a16="http://schemas.microsoft.com/office/drawing/2014/main" id="{C6E04518-0FB8-79AF-2C62-01FE34BA0E2B}"/>
              </a:ext>
            </a:extLst>
          </p:cNvPr>
          <p:cNvPicPr>
            <a:picLocks noChangeAspect="1"/>
          </p:cNvPicPr>
          <p:nvPr/>
        </p:nvPicPr>
        <p:blipFill>
          <a:blip r:embed="rId3"/>
          <a:stretch>
            <a:fillRect/>
          </a:stretch>
        </p:blipFill>
        <p:spPr>
          <a:xfrm>
            <a:off x="-2" y="2286380"/>
            <a:ext cx="6919885" cy="4571620"/>
          </a:xfrm>
          <a:prstGeom prst="rect">
            <a:avLst/>
          </a:prstGeom>
        </p:spPr>
      </p:pic>
      <p:sp>
        <p:nvSpPr>
          <p:cNvPr id="7" name="TextBox 6">
            <a:extLst>
              <a:ext uri="{FF2B5EF4-FFF2-40B4-BE49-F238E27FC236}">
                <a16:creationId xmlns:a16="http://schemas.microsoft.com/office/drawing/2014/main" id="{22CA5575-2B86-C2E9-ADC8-5D839353236C}"/>
              </a:ext>
            </a:extLst>
          </p:cNvPr>
          <p:cNvSpPr txBox="1"/>
          <p:nvPr/>
        </p:nvSpPr>
        <p:spPr>
          <a:xfrm>
            <a:off x="6667498" y="6488668"/>
            <a:ext cx="5523170" cy="369332"/>
          </a:xfrm>
          <a:prstGeom prst="rect">
            <a:avLst/>
          </a:prstGeom>
          <a:noFill/>
        </p:spPr>
        <p:txBody>
          <a:bodyPr wrap="square">
            <a:spAutoFit/>
          </a:bodyPr>
          <a:lstStyle/>
          <a:p>
            <a:pPr algn="r"/>
            <a:r>
              <a:rPr lang="en-US" i="1" u="sng" dirty="0"/>
              <a:t>Source</a:t>
            </a:r>
            <a:r>
              <a:rPr lang="en-US" i="1" dirty="0"/>
              <a:t>: </a:t>
            </a:r>
            <a:r>
              <a:rPr lang="en-US" i="1" dirty="0" err="1"/>
              <a:t>Labonne</a:t>
            </a:r>
            <a:r>
              <a:rPr lang="en-US" i="1" dirty="0"/>
              <a:t> (Ch1)</a:t>
            </a:r>
          </a:p>
        </p:txBody>
      </p:sp>
      <p:sp>
        <p:nvSpPr>
          <p:cNvPr id="8" name="TextBox 7">
            <a:extLst>
              <a:ext uri="{FF2B5EF4-FFF2-40B4-BE49-F238E27FC236}">
                <a16:creationId xmlns:a16="http://schemas.microsoft.com/office/drawing/2014/main" id="{797C1FD7-6410-97EB-BAF1-EB202A0A89DE}"/>
              </a:ext>
            </a:extLst>
          </p:cNvPr>
          <p:cNvSpPr txBox="1"/>
          <p:nvPr/>
        </p:nvSpPr>
        <p:spPr>
          <a:xfrm>
            <a:off x="1731980" y="2877973"/>
            <a:ext cx="564905" cy="553998"/>
          </a:xfrm>
          <a:prstGeom prst="rect">
            <a:avLst/>
          </a:prstGeom>
          <a:noFill/>
        </p:spPr>
        <p:txBody>
          <a:bodyPr wrap="square" rtlCol="0">
            <a:spAutoFit/>
          </a:bodyPr>
          <a:lstStyle/>
          <a:p>
            <a:pPr algn="ctr"/>
            <a:r>
              <a:rPr lang="en-US" sz="3000" dirty="0"/>
              <a:t>1</a:t>
            </a:r>
          </a:p>
        </p:txBody>
      </p:sp>
      <p:sp>
        <p:nvSpPr>
          <p:cNvPr id="9" name="TextBox 8">
            <a:extLst>
              <a:ext uri="{FF2B5EF4-FFF2-40B4-BE49-F238E27FC236}">
                <a16:creationId xmlns:a16="http://schemas.microsoft.com/office/drawing/2014/main" id="{7D590502-2075-71DE-1452-05934646D369}"/>
              </a:ext>
            </a:extLst>
          </p:cNvPr>
          <p:cNvSpPr txBox="1"/>
          <p:nvPr/>
        </p:nvSpPr>
        <p:spPr>
          <a:xfrm>
            <a:off x="4159495" y="3152001"/>
            <a:ext cx="564905" cy="553998"/>
          </a:xfrm>
          <a:prstGeom prst="rect">
            <a:avLst/>
          </a:prstGeom>
          <a:noFill/>
        </p:spPr>
        <p:txBody>
          <a:bodyPr wrap="square" rtlCol="0">
            <a:spAutoFit/>
          </a:bodyPr>
          <a:lstStyle/>
          <a:p>
            <a:pPr algn="ctr"/>
            <a:r>
              <a:rPr lang="en-US" sz="3000" dirty="0"/>
              <a:t>2</a:t>
            </a:r>
          </a:p>
        </p:txBody>
      </p:sp>
      <p:sp>
        <p:nvSpPr>
          <p:cNvPr id="10" name="TextBox 9">
            <a:extLst>
              <a:ext uri="{FF2B5EF4-FFF2-40B4-BE49-F238E27FC236}">
                <a16:creationId xmlns:a16="http://schemas.microsoft.com/office/drawing/2014/main" id="{B535E985-16CD-F020-1226-9F42DF31E0F2}"/>
              </a:ext>
            </a:extLst>
          </p:cNvPr>
          <p:cNvSpPr txBox="1"/>
          <p:nvPr/>
        </p:nvSpPr>
        <p:spPr>
          <a:xfrm>
            <a:off x="2873263" y="4273419"/>
            <a:ext cx="564905" cy="553998"/>
          </a:xfrm>
          <a:prstGeom prst="rect">
            <a:avLst/>
          </a:prstGeom>
          <a:noFill/>
        </p:spPr>
        <p:txBody>
          <a:bodyPr wrap="square" rtlCol="0">
            <a:spAutoFit/>
          </a:bodyPr>
          <a:lstStyle/>
          <a:p>
            <a:pPr algn="ctr"/>
            <a:r>
              <a:rPr lang="en-US" sz="3000" dirty="0"/>
              <a:t>3</a:t>
            </a:r>
          </a:p>
        </p:txBody>
      </p:sp>
      <p:sp>
        <p:nvSpPr>
          <p:cNvPr id="11" name="TextBox 10">
            <a:extLst>
              <a:ext uri="{FF2B5EF4-FFF2-40B4-BE49-F238E27FC236}">
                <a16:creationId xmlns:a16="http://schemas.microsoft.com/office/drawing/2014/main" id="{522E1E89-EBFB-CC37-0EEF-3F713CF08711}"/>
              </a:ext>
            </a:extLst>
          </p:cNvPr>
          <p:cNvSpPr txBox="1"/>
          <p:nvPr/>
        </p:nvSpPr>
        <p:spPr>
          <a:xfrm>
            <a:off x="893497" y="4752391"/>
            <a:ext cx="564905" cy="553998"/>
          </a:xfrm>
          <a:prstGeom prst="rect">
            <a:avLst/>
          </a:prstGeom>
          <a:noFill/>
        </p:spPr>
        <p:txBody>
          <a:bodyPr wrap="square" rtlCol="0">
            <a:spAutoFit/>
          </a:bodyPr>
          <a:lstStyle/>
          <a:p>
            <a:pPr algn="ctr"/>
            <a:r>
              <a:rPr lang="en-US" sz="3000" dirty="0"/>
              <a:t>4</a:t>
            </a:r>
          </a:p>
        </p:txBody>
      </p:sp>
      <p:sp>
        <p:nvSpPr>
          <p:cNvPr id="12" name="TextBox 11">
            <a:extLst>
              <a:ext uri="{FF2B5EF4-FFF2-40B4-BE49-F238E27FC236}">
                <a16:creationId xmlns:a16="http://schemas.microsoft.com/office/drawing/2014/main" id="{7C96B612-DE4C-9749-1B6D-78DBC4CC36B6}"/>
              </a:ext>
            </a:extLst>
          </p:cNvPr>
          <p:cNvSpPr txBox="1"/>
          <p:nvPr/>
        </p:nvSpPr>
        <p:spPr>
          <a:xfrm>
            <a:off x="4039469" y="5571027"/>
            <a:ext cx="564905" cy="553998"/>
          </a:xfrm>
          <a:prstGeom prst="rect">
            <a:avLst/>
          </a:prstGeom>
          <a:noFill/>
        </p:spPr>
        <p:txBody>
          <a:bodyPr wrap="square" rtlCol="0">
            <a:spAutoFit/>
          </a:bodyPr>
          <a:lstStyle/>
          <a:p>
            <a:pPr algn="ctr"/>
            <a:r>
              <a:rPr lang="en-US" sz="3000" dirty="0"/>
              <a:t>5</a:t>
            </a:r>
          </a:p>
        </p:txBody>
      </p:sp>
      <p:sp>
        <p:nvSpPr>
          <p:cNvPr id="13" name="TextBox 12">
            <a:extLst>
              <a:ext uri="{FF2B5EF4-FFF2-40B4-BE49-F238E27FC236}">
                <a16:creationId xmlns:a16="http://schemas.microsoft.com/office/drawing/2014/main" id="{C9A42C48-1C36-0588-23C9-6810962C4B3C}"/>
              </a:ext>
            </a:extLst>
          </p:cNvPr>
          <p:cNvSpPr txBox="1"/>
          <p:nvPr/>
        </p:nvSpPr>
        <p:spPr>
          <a:xfrm>
            <a:off x="5378412" y="4238305"/>
            <a:ext cx="564905" cy="553998"/>
          </a:xfrm>
          <a:prstGeom prst="rect">
            <a:avLst/>
          </a:prstGeom>
          <a:noFill/>
        </p:spPr>
        <p:txBody>
          <a:bodyPr wrap="square" rtlCol="0">
            <a:spAutoFit/>
          </a:bodyPr>
          <a:lstStyle/>
          <a:p>
            <a:pPr algn="ctr"/>
            <a:r>
              <a:rPr lang="en-US" sz="3000" dirty="0"/>
              <a:t>6</a:t>
            </a:r>
          </a:p>
        </p:txBody>
      </p:sp>
      <p:graphicFrame>
        <p:nvGraphicFramePr>
          <p:cNvPr id="14" name="Table 13">
            <a:extLst>
              <a:ext uri="{FF2B5EF4-FFF2-40B4-BE49-F238E27FC236}">
                <a16:creationId xmlns:a16="http://schemas.microsoft.com/office/drawing/2014/main" id="{44F05724-6932-E74D-FFD0-4A82AA2D3BFE}"/>
              </a:ext>
            </a:extLst>
          </p:cNvPr>
          <p:cNvGraphicFramePr>
            <a:graphicFrameLocks noGrp="1"/>
          </p:cNvGraphicFramePr>
          <p:nvPr/>
        </p:nvGraphicFramePr>
        <p:xfrm>
          <a:off x="6919883" y="2286378"/>
          <a:ext cx="5270783" cy="4114418"/>
        </p:xfrm>
        <a:graphic>
          <a:graphicData uri="http://schemas.openxmlformats.org/drawingml/2006/table">
            <a:tbl>
              <a:tblPr firstRow="1" firstCol="1" bandRow="1">
                <a:tableStyleId>{5C22544A-7EE6-4342-B048-85BDC9FD1C3A}</a:tableStyleId>
              </a:tblPr>
              <a:tblGrid>
                <a:gridCol w="752969">
                  <a:extLst>
                    <a:ext uri="{9D8B030D-6E8A-4147-A177-3AD203B41FA5}">
                      <a16:colId xmlns:a16="http://schemas.microsoft.com/office/drawing/2014/main" val="3827049438"/>
                    </a:ext>
                  </a:extLst>
                </a:gridCol>
                <a:gridCol w="752969">
                  <a:extLst>
                    <a:ext uri="{9D8B030D-6E8A-4147-A177-3AD203B41FA5}">
                      <a16:colId xmlns:a16="http://schemas.microsoft.com/office/drawing/2014/main" val="3877303749"/>
                    </a:ext>
                  </a:extLst>
                </a:gridCol>
                <a:gridCol w="752969">
                  <a:extLst>
                    <a:ext uri="{9D8B030D-6E8A-4147-A177-3AD203B41FA5}">
                      <a16:colId xmlns:a16="http://schemas.microsoft.com/office/drawing/2014/main" val="3994392704"/>
                    </a:ext>
                  </a:extLst>
                </a:gridCol>
                <a:gridCol w="752969">
                  <a:extLst>
                    <a:ext uri="{9D8B030D-6E8A-4147-A177-3AD203B41FA5}">
                      <a16:colId xmlns:a16="http://schemas.microsoft.com/office/drawing/2014/main" val="2993625456"/>
                    </a:ext>
                  </a:extLst>
                </a:gridCol>
                <a:gridCol w="752969">
                  <a:extLst>
                    <a:ext uri="{9D8B030D-6E8A-4147-A177-3AD203B41FA5}">
                      <a16:colId xmlns:a16="http://schemas.microsoft.com/office/drawing/2014/main" val="3518023671"/>
                    </a:ext>
                  </a:extLst>
                </a:gridCol>
                <a:gridCol w="752969">
                  <a:extLst>
                    <a:ext uri="{9D8B030D-6E8A-4147-A177-3AD203B41FA5}">
                      <a16:colId xmlns:a16="http://schemas.microsoft.com/office/drawing/2014/main" val="4286748728"/>
                    </a:ext>
                  </a:extLst>
                </a:gridCol>
                <a:gridCol w="752969">
                  <a:extLst>
                    <a:ext uri="{9D8B030D-6E8A-4147-A177-3AD203B41FA5}">
                      <a16:colId xmlns:a16="http://schemas.microsoft.com/office/drawing/2014/main" val="3993809595"/>
                    </a:ext>
                  </a:extLst>
                </a:gridCol>
              </a:tblGrid>
              <a:tr h="587774">
                <a:tc>
                  <a:txBody>
                    <a:bodyPr/>
                    <a:lstStyle/>
                    <a:p>
                      <a:pPr algn="ctr"/>
                      <a:endParaRPr lang="en-US" dirty="0">
                        <a:solidFill>
                          <a:schemeClr val="tx1"/>
                        </a:solidFill>
                      </a:endParaRPr>
                    </a:p>
                  </a:txBody>
                  <a:tcPr/>
                </a:tc>
                <a:tc>
                  <a:txBody>
                    <a:bodyPr/>
                    <a:lstStyle/>
                    <a:p>
                      <a:pPr algn="ctr"/>
                      <a:r>
                        <a:rPr lang="en-US" dirty="0">
                          <a:solidFill>
                            <a:schemeClr val="tx1"/>
                          </a:solidFill>
                        </a:rPr>
                        <a:t>1</a:t>
                      </a:r>
                    </a:p>
                  </a:txBody>
                  <a:tcPr/>
                </a:tc>
                <a:tc>
                  <a:txBody>
                    <a:bodyPr/>
                    <a:lstStyle/>
                    <a:p>
                      <a:pPr algn="ctr"/>
                      <a:r>
                        <a:rPr lang="en-US" dirty="0">
                          <a:solidFill>
                            <a:schemeClr val="tx1"/>
                          </a:solidFill>
                        </a:rPr>
                        <a:t>2</a:t>
                      </a:r>
                    </a:p>
                  </a:txBody>
                  <a:tcPr/>
                </a:tc>
                <a:tc>
                  <a:txBody>
                    <a:bodyPr/>
                    <a:lstStyle/>
                    <a:p>
                      <a:pPr algn="ctr"/>
                      <a:r>
                        <a:rPr lang="en-US" dirty="0">
                          <a:solidFill>
                            <a:schemeClr val="tx1"/>
                          </a:solidFill>
                        </a:rPr>
                        <a:t>3</a:t>
                      </a:r>
                    </a:p>
                  </a:txBody>
                  <a:tcPr/>
                </a:tc>
                <a:tc>
                  <a:txBody>
                    <a:bodyPr/>
                    <a:lstStyle/>
                    <a:p>
                      <a:pPr algn="ctr"/>
                      <a:r>
                        <a:rPr lang="en-US" dirty="0">
                          <a:solidFill>
                            <a:schemeClr val="tx1"/>
                          </a:solidFill>
                        </a:rPr>
                        <a:t>4</a:t>
                      </a:r>
                    </a:p>
                  </a:txBody>
                  <a:tcPr/>
                </a:tc>
                <a:tc>
                  <a:txBody>
                    <a:bodyPr/>
                    <a:lstStyle/>
                    <a:p>
                      <a:pPr algn="ctr"/>
                      <a:r>
                        <a:rPr lang="en-US" dirty="0">
                          <a:solidFill>
                            <a:schemeClr val="tx1"/>
                          </a:solidFill>
                        </a:rPr>
                        <a:t>5</a:t>
                      </a:r>
                    </a:p>
                  </a:txBody>
                  <a:tcPr/>
                </a:tc>
                <a:tc>
                  <a:txBody>
                    <a:bodyPr/>
                    <a:lstStyle/>
                    <a:p>
                      <a:pPr algn="ctr"/>
                      <a:r>
                        <a:rPr lang="en-US" dirty="0">
                          <a:solidFill>
                            <a:schemeClr val="tx1"/>
                          </a:solidFill>
                        </a:rPr>
                        <a:t>6</a:t>
                      </a:r>
                    </a:p>
                  </a:txBody>
                  <a:tcPr/>
                </a:tc>
                <a:extLst>
                  <a:ext uri="{0D108BD9-81ED-4DB2-BD59-A6C34878D82A}">
                    <a16:rowId xmlns:a16="http://schemas.microsoft.com/office/drawing/2014/main" val="2892022437"/>
                  </a:ext>
                </a:extLst>
              </a:tr>
              <a:tr h="587774">
                <a:tc>
                  <a:txBody>
                    <a:bodyPr/>
                    <a:lstStyle/>
                    <a:p>
                      <a:pPr algn="ctr"/>
                      <a:r>
                        <a:rPr lang="en-US" dirty="0">
                          <a:solidFill>
                            <a:schemeClr val="tx1"/>
                          </a:solidFill>
                        </a:rPr>
                        <a:t>1</a:t>
                      </a: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548801979"/>
                  </a:ext>
                </a:extLst>
              </a:tr>
              <a:tr h="587774">
                <a:tc>
                  <a:txBody>
                    <a:bodyPr/>
                    <a:lstStyle/>
                    <a:p>
                      <a:pPr algn="ctr"/>
                      <a:r>
                        <a:rPr lang="en-US" dirty="0">
                          <a:solidFill>
                            <a:schemeClr val="tx1"/>
                          </a:solidFill>
                        </a:rPr>
                        <a:t>2</a:t>
                      </a: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3469841861"/>
                  </a:ext>
                </a:extLst>
              </a:tr>
              <a:tr h="587774">
                <a:tc>
                  <a:txBody>
                    <a:bodyPr/>
                    <a:lstStyle/>
                    <a:p>
                      <a:pPr algn="ctr"/>
                      <a:r>
                        <a:rPr lang="en-US" dirty="0">
                          <a:solidFill>
                            <a:schemeClr val="tx1"/>
                          </a:solidFill>
                        </a:rPr>
                        <a:t>3</a:t>
                      </a:r>
                    </a:p>
                  </a:txBody>
                  <a:tcPr/>
                </a:tc>
                <a:tc>
                  <a:txBody>
                    <a:bodyPr/>
                    <a:lstStyle/>
                    <a:p>
                      <a:pPr algn="ctr"/>
                      <a:r>
                        <a:rPr lang="en-US" dirty="0">
                          <a:solidFill>
                            <a:schemeClr val="bg1"/>
                          </a:solidFill>
                        </a:rPr>
                        <a:t>1</a:t>
                      </a: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r>
                        <a:rPr lang="en-US" dirty="0">
                          <a:solidFill>
                            <a:schemeClr val="bg1"/>
                          </a:solidFill>
                        </a:rPr>
                        <a:t>1</a:t>
                      </a:r>
                    </a:p>
                  </a:txBody>
                  <a:tcPr/>
                </a:tc>
                <a:tc>
                  <a:txBody>
                    <a:bodyPr/>
                    <a:lstStyle/>
                    <a:p>
                      <a:pPr algn="ctr"/>
                      <a:endParaRPr lang="en-US">
                        <a:solidFill>
                          <a:schemeClr val="bg1"/>
                        </a:solidFill>
                      </a:endParaRPr>
                    </a:p>
                  </a:txBody>
                  <a:tcPr/>
                </a:tc>
                <a:extLst>
                  <a:ext uri="{0D108BD9-81ED-4DB2-BD59-A6C34878D82A}">
                    <a16:rowId xmlns:a16="http://schemas.microsoft.com/office/drawing/2014/main" val="3981962530"/>
                  </a:ext>
                </a:extLst>
              </a:tr>
              <a:tr h="587774">
                <a:tc>
                  <a:txBody>
                    <a:bodyPr/>
                    <a:lstStyle/>
                    <a:p>
                      <a:pPr algn="ctr"/>
                      <a:r>
                        <a:rPr lang="en-US" dirty="0">
                          <a:solidFill>
                            <a:schemeClr val="tx1"/>
                          </a:solidFill>
                        </a:rPr>
                        <a:t>4</a:t>
                      </a: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1459025131"/>
                  </a:ext>
                </a:extLst>
              </a:tr>
              <a:tr h="587774">
                <a:tc>
                  <a:txBody>
                    <a:bodyPr/>
                    <a:lstStyle/>
                    <a:p>
                      <a:pPr algn="ctr"/>
                      <a:r>
                        <a:rPr lang="en-US" dirty="0">
                          <a:solidFill>
                            <a:schemeClr val="tx1"/>
                          </a:solidFill>
                        </a:rPr>
                        <a:t>5</a:t>
                      </a: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extLst>
                  <a:ext uri="{0D108BD9-81ED-4DB2-BD59-A6C34878D82A}">
                    <a16:rowId xmlns:a16="http://schemas.microsoft.com/office/drawing/2014/main" val="2047817617"/>
                  </a:ext>
                </a:extLst>
              </a:tr>
              <a:tr h="587774">
                <a:tc>
                  <a:txBody>
                    <a:bodyPr/>
                    <a:lstStyle/>
                    <a:p>
                      <a:pPr algn="ctr"/>
                      <a:r>
                        <a:rPr lang="en-US" dirty="0">
                          <a:solidFill>
                            <a:schemeClr val="tx1"/>
                          </a:solidFill>
                        </a:rPr>
                        <a:t>6</a:t>
                      </a: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a:solidFill>
                            <a:schemeClr val="bg1"/>
                          </a:solidFill>
                        </a:rPr>
                        <a:t>1</a:t>
                      </a: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4149112830"/>
                  </a:ext>
                </a:extLst>
              </a:tr>
            </a:tbl>
          </a:graphicData>
        </a:graphic>
      </p:graphicFrame>
    </p:spTree>
    <p:extLst>
      <p:ext uri="{BB962C8B-B14F-4D97-AF65-F5344CB8AC3E}">
        <p14:creationId xmlns:p14="http://schemas.microsoft.com/office/powerpoint/2010/main" val="1336630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DC032-C887-BC35-9180-B333A9505E0A}"/>
              </a:ext>
            </a:extLst>
          </p:cNvPr>
          <p:cNvSpPr>
            <a:spLocks noGrp="1"/>
          </p:cNvSpPr>
          <p:nvPr>
            <p:ph type="title"/>
          </p:nvPr>
        </p:nvSpPr>
        <p:spPr>
          <a:xfrm>
            <a:off x="-2" y="1042633"/>
            <a:ext cx="12192000" cy="599044"/>
          </a:xfrm>
        </p:spPr>
        <p:txBody>
          <a:bodyPr>
            <a:noAutofit/>
          </a:bodyPr>
          <a:lstStyle/>
          <a:p>
            <a:r>
              <a:rPr lang="en-US" sz="2800" dirty="0"/>
              <a:t>Graphs are well-suited for inter-connected systems &amp; unstructured meshes</a:t>
            </a:r>
          </a:p>
        </p:txBody>
      </p:sp>
      <p:sp>
        <p:nvSpPr>
          <p:cNvPr id="3" name="Slide Number Placeholder 2">
            <a:extLst>
              <a:ext uri="{FF2B5EF4-FFF2-40B4-BE49-F238E27FC236}">
                <a16:creationId xmlns:a16="http://schemas.microsoft.com/office/drawing/2014/main" id="{A5BA36C0-B9B2-B902-BFC9-4DE6F43EB318}"/>
              </a:ext>
            </a:extLst>
          </p:cNvPr>
          <p:cNvSpPr>
            <a:spLocks noGrp="1"/>
          </p:cNvSpPr>
          <p:nvPr>
            <p:ph type="sldNum" sz="quarter" idx="12"/>
          </p:nvPr>
        </p:nvSpPr>
        <p:spPr/>
        <p:txBody>
          <a:bodyPr/>
          <a:lstStyle/>
          <a:p>
            <a:fld id="{A5686A01-FA10-4E06-92C7-92734750F4C6}" type="slidenum">
              <a:rPr lang="en-US" smtClean="0"/>
              <a:t>44</a:t>
            </a:fld>
            <a:endParaRPr lang="en-US"/>
          </a:p>
        </p:txBody>
      </p:sp>
      <p:pic>
        <p:nvPicPr>
          <p:cNvPr id="5" name="Picture 4">
            <a:extLst>
              <a:ext uri="{FF2B5EF4-FFF2-40B4-BE49-F238E27FC236}">
                <a16:creationId xmlns:a16="http://schemas.microsoft.com/office/drawing/2014/main" id="{3437C91E-B665-F384-1CD5-0DC51E7B9188}"/>
              </a:ext>
            </a:extLst>
          </p:cNvPr>
          <p:cNvPicPr>
            <a:picLocks noChangeAspect="1"/>
          </p:cNvPicPr>
          <p:nvPr/>
        </p:nvPicPr>
        <p:blipFill>
          <a:blip r:embed="rId2"/>
          <a:stretch>
            <a:fillRect/>
          </a:stretch>
        </p:blipFill>
        <p:spPr>
          <a:xfrm>
            <a:off x="-2" y="1641676"/>
            <a:ext cx="12192000" cy="5216324"/>
          </a:xfrm>
          <a:prstGeom prst="rect">
            <a:avLst/>
          </a:prstGeom>
        </p:spPr>
      </p:pic>
      <p:sp>
        <p:nvSpPr>
          <p:cNvPr id="6" name="TextBox 5">
            <a:extLst>
              <a:ext uri="{FF2B5EF4-FFF2-40B4-BE49-F238E27FC236}">
                <a16:creationId xmlns:a16="http://schemas.microsoft.com/office/drawing/2014/main" id="{F89664F9-7149-FB2E-D3F4-DD5C68A3DDA9}"/>
              </a:ext>
            </a:extLst>
          </p:cNvPr>
          <p:cNvSpPr txBox="1"/>
          <p:nvPr/>
        </p:nvSpPr>
        <p:spPr>
          <a:xfrm>
            <a:off x="-1" y="6551407"/>
            <a:ext cx="4441371" cy="369332"/>
          </a:xfrm>
          <a:prstGeom prst="rect">
            <a:avLst/>
          </a:prstGeom>
          <a:noFill/>
        </p:spPr>
        <p:txBody>
          <a:bodyPr wrap="square" rtlCol="0">
            <a:spAutoFit/>
          </a:bodyPr>
          <a:lstStyle/>
          <a:p>
            <a:pPr algn="l"/>
            <a:r>
              <a:rPr lang="en-US" i="1" u="sng" dirty="0">
                <a:solidFill>
                  <a:schemeClr val="bg1"/>
                </a:solidFill>
              </a:rPr>
              <a:t>Source</a:t>
            </a:r>
            <a:r>
              <a:rPr lang="en-US" i="1" dirty="0">
                <a:solidFill>
                  <a:schemeClr val="bg1"/>
                </a:solidFill>
              </a:rPr>
              <a:t>: Wu et al. (2019)</a:t>
            </a:r>
          </a:p>
        </p:txBody>
      </p:sp>
    </p:spTree>
    <p:extLst>
      <p:ext uri="{BB962C8B-B14F-4D97-AF65-F5344CB8AC3E}">
        <p14:creationId xmlns:p14="http://schemas.microsoft.com/office/powerpoint/2010/main" val="12334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867B-3EE0-5F3D-16A1-774B81316AB3}"/>
              </a:ext>
            </a:extLst>
          </p:cNvPr>
          <p:cNvSpPr>
            <a:spLocks noGrp="1"/>
          </p:cNvSpPr>
          <p:nvPr>
            <p:ph type="title"/>
          </p:nvPr>
        </p:nvSpPr>
        <p:spPr>
          <a:xfrm>
            <a:off x="-2" y="1042633"/>
            <a:ext cx="12192000" cy="938568"/>
          </a:xfrm>
        </p:spPr>
        <p:txBody>
          <a:bodyPr>
            <a:noAutofit/>
          </a:bodyPr>
          <a:lstStyle/>
          <a:p>
            <a:r>
              <a:rPr lang="en-US" sz="3200" dirty="0"/>
              <a:t>What kind of tasks can Graph NNs solve? </a:t>
            </a:r>
            <a:br>
              <a:rPr lang="en-US" sz="3200" dirty="0"/>
            </a:br>
            <a:r>
              <a:rPr lang="en-US" sz="3200" dirty="0"/>
              <a:t>Node &amp; Edge-level prediction, graph classification &amp; generation</a:t>
            </a:r>
          </a:p>
        </p:txBody>
      </p:sp>
      <p:sp>
        <p:nvSpPr>
          <p:cNvPr id="3" name="Slide Number Placeholder 2">
            <a:extLst>
              <a:ext uri="{FF2B5EF4-FFF2-40B4-BE49-F238E27FC236}">
                <a16:creationId xmlns:a16="http://schemas.microsoft.com/office/drawing/2014/main" id="{842BB9B0-917A-88FA-028E-9CF9692B1B99}"/>
              </a:ext>
            </a:extLst>
          </p:cNvPr>
          <p:cNvSpPr>
            <a:spLocks noGrp="1"/>
          </p:cNvSpPr>
          <p:nvPr>
            <p:ph type="sldNum" sz="quarter" idx="12"/>
          </p:nvPr>
        </p:nvSpPr>
        <p:spPr/>
        <p:txBody>
          <a:bodyPr/>
          <a:lstStyle/>
          <a:p>
            <a:fld id="{A5686A01-FA10-4E06-92C7-92734750F4C6}" type="slidenum">
              <a:rPr lang="en-US" smtClean="0"/>
              <a:t>45</a:t>
            </a:fld>
            <a:endParaRPr lang="en-US"/>
          </a:p>
        </p:txBody>
      </p:sp>
      <p:pic>
        <p:nvPicPr>
          <p:cNvPr id="9" name="Picture 8">
            <a:extLst>
              <a:ext uri="{FF2B5EF4-FFF2-40B4-BE49-F238E27FC236}">
                <a16:creationId xmlns:a16="http://schemas.microsoft.com/office/drawing/2014/main" id="{A4713118-B36B-D92F-B2A9-092AB43FCA29}"/>
              </a:ext>
            </a:extLst>
          </p:cNvPr>
          <p:cNvPicPr>
            <a:picLocks noChangeAspect="1"/>
          </p:cNvPicPr>
          <p:nvPr/>
        </p:nvPicPr>
        <p:blipFill>
          <a:blip r:embed="rId3"/>
          <a:stretch>
            <a:fillRect/>
          </a:stretch>
        </p:blipFill>
        <p:spPr>
          <a:xfrm>
            <a:off x="-2" y="1981201"/>
            <a:ext cx="4013516" cy="4876800"/>
          </a:xfrm>
          <a:prstGeom prst="rect">
            <a:avLst/>
          </a:prstGeom>
        </p:spPr>
      </p:pic>
      <p:pic>
        <p:nvPicPr>
          <p:cNvPr id="6" name="Picture 5">
            <a:extLst>
              <a:ext uri="{FF2B5EF4-FFF2-40B4-BE49-F238E27FC236}">
                <a16:creationId xmlns:a16="http://schemas.microsoft.com/office/drawing/2014/main" id="{91AF59A2-1E45-3FF5-AA46-4CE2876646A6}"/>
              </a:ext>
            </a:extLst>
          </p:cNvPr>
          <p:cNvPicPr>
            <a:picLocks noChangeAspect="1"/>
          </p:cNvPicPr>
          <p:nvPr/>
        </p:nvPicPr>
        <p:blipFill>
          <a:blip r:embed="rId4"/>
          <a:stretch>
            <a:fillRect/>
          </a:stretch>
        </p:blipFill>
        <p:spPr>
          <a:xfrm>
            <a:off x="4013513" y="1981201"/>
            <a:ext cx="8178486" cy="2784620"/>
          </a:xfrm>
          <a:prstGeom prst="rect">
            <a:avLst/>
          </a:prstGeom>
        </p:spPr>
      </p:pic>
      <p:sp>
        <p:nvSpPr>
          <p:cNvPr id="7" name="TextBox 6">
            <a:extLst>
              <a:ext uri="{FF2B5EF4-FFF2-40B4-BE49-F238E27FC236}">
                <a16:creationId xmlns:a16="http://schemas.microsoft.com/office/drawing/2014/main" id="{6E4187B8-341E-74CE-9519-92814D6DCEFE}"/>
              </a:ext>
            </a:extLst>
          </p:cNvPr>
          <p:cNvSpPr txBox="1"/>
          <p:nvPr/>
        </p:nvSpPr>
        <p:spPr>
          <a:xfrm>
            <a:off x="5900057" y="6488668"/>
            <a:ext cx="6291944" cy="369332"/>
          </a:xfrm>
          <a:prstGeom prst="rect">
            <a:avLst/>
          </a:prstGeom>
          <a:noFill/>
        </p:spPr>
        <p:txBody>
          <a:bodyPr wrap="square" rtlCol="0">
            <a:spAutoFit/>
          </a:bodyPr>
          <a:lstStyle/>
          <a:p>
            <a:pPr algn="r"/>
            <a:r>
              <a:rPr lang="en-US" i="1" u="sng" dirty="0"/>
              <a:t>Source</a:t>
            </a:r>
            <a:r>
              <a:rPr lang="en-US" i="1" dirty="0"/>
              <a:t>: </a:t>
            </a:r>
            <a:r>
              <a:rPr lang="en-US" i="1" dirty="0" err="1"/>
              <a:t>Labonne</a:t>
            </a:r>
            <a:r>
              <a:rPr lang="en-US" i="1" dirty="0"/>
              <a:t> (2023); Li et al. (2018)</a:t>
            </a:r>
          </a:p>
        </p:txBody>
      </p:sp>
      <p:pic>
        <p:nvPicPr>
          <p:cNvPr id="10" name="Picture 9">
            <a:extLst>
              <a:ext uri="{FF2B5EF4-FFF2-40B4-BE49-F238E27FC236}">
                <a16:creationId xmlns:a16="http://schemas.microsoft.com/office/drawing/2014/main" id="{BCE54775-7450-F56C-F8F8-26D7152446D5}"/>
              </a:ext>
            </a:extLst>
          </p:cNvPr>
          <p:cNvPicPr>
            <a:picLocks noChangeAspect="1"/>
          </p:cNvPicPr>
          <p:nvPr/>
        </p:nvPicPr>
        <p:blipFill>
          <a:blip r:embed="rId5"/>
          <a:stretch>
            <a:fillRect/>
          </a:stretch>
        </p:blipFill>
        <p:spPr>
          <a:xfrm>
            <a:off x="4013512" y="4765821"/>
            <a:ext cx="8178485" cy="1760786"/>
          </a:xfrm>
          <a:prstGeom prst="rect">
            <a:avLst/>
          </a:prstGeom>
        </p:spPr>
      </p:pic>
      <p:sp>
        <p:nvSpPr>
          <p:cNvPr id="11" name="TextBox 10">
            <a:extLst>
              <a:ext uri="{FF2B5EF4-FFF2-40B4-BE49-F238E27FC236}">
                <a16:creationId xmlns:a16="http://schemas.microsoft.com/office/drawing/2014/main" id="{6AE528F5-1904-9FCA-0FE3-F9987F3639F0}"/>
              </a:ext>
            </a:extLst>
          </p:cNvPr>
          <p:cNvSpPr txBox="1"/>
          <p:nvPr/>
        </p:nvSpPr>
        <p:spPr>
          <a:xfrm>
            <a:off x="4013512" y="6504835"/>
            <a:ext cx="3541174" cy="369332"/>
          </a:xfrm>
          <a:prstGeom prst="rect">
            <a:avLst/>
          </a:prstGeom>
          <a:noFill/>
        </p:spPr>
        <p:txBody>
          <a:bodyPr wrap="square" rtlCol="0">
            <a:spAutoFit/>
          </a:bodyPr>
          <a:lstStyle/>
          <a:p>
            <a:pPr algn="l"/>
            <a:r>
              <a:rPr lang="en-US" i="1" dirty="0" err="1"/>
              <a:t>PyTorch</a:t>
            </a:r>
            <a:r>
              <a:rPr lang="en-US" i="1" dirty="0"/>
              <a:t> Geometric</a:t>
            </a:r>
          </a:p>
        </p:txBody>
      </p:sp>
    </p:spTree>
    <p:extLst>
      <p:ext uri="{BB962C8B-B14F-4D97-AF65-F5344CB8AC3E}">
        <p14:creationId xmlns:p14="http://schemas.microsoft.com/office/powerpoint/2010/main" val="3174310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23BA2-7149-8FDC-08E9-6B2840CB4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60C5B-451F-EBC0-779C-617F41A11D59}"/>
              </a:ext>
            </a:extLst>
          </p:cNvPr>
          <p:cNvSpPr>
            <a:spLocks noGrp="1"/>
          </p:cNvSpPr>
          <p:nvPr>
            <p:ph type="title"/>
          </p:nvPr>
        </p:nvSpPr>
        <p:spPr>
          <a:xfrm>
            <a:off x="0" y="1042632"/>
            <a:ext cx="12192000" cy="1325563"/>
          </a:xfrm>
        </p:spPr>
        <p:txBody>
          <a:bodyPr>
            <a:normAutofit/>
          </a:bodyPr>
          <a:lstStyle/>
          <a:p>
            <a:r>
              <a:rPr lang="en-US" sz="3100" dirty="0"/>
              <a:t>Node embedding = Learn suitable representation of node features</a:t>
            </a:r>
            <a:br>
              <a:rPr lang="en-US" sz="3100" dirty="0"/>
            </a:br>
            <a:r>
              <a:rPr lang="en-US" sz="3100" dirty="0"/>
              <a:t>Message passing = Information exchange between node and its neighbors</a:t>
            </a:r>
          </a:p>
        </p:txBody>
      </p:sp>
      <p:sp>
        <p:nvSpPr>
          <p:cNvPr id="3" name="Slide Number Placeholder 2">
            <a:extLst>
              <a:ext uri="{FF2B5EF4-FFF2-40B4-BE49-F238E27FC236}">
                <a16:creationId xmlns:a16="http://schemas.microsoft.com/office/drawing/2014/main" id="{80D25170-1B58-2A62-2075-66BB5B330EC0}"/>
              </a:ext>
            </a:extLst>
          </p:cNvPr>
          <p:cNvSpPr>
            <a:spLocks noGrp="1"/>
          </p:cNvSpPr>
          <p:nvPr>
            <p:ph type="sldNum" sz="quarter" idx="12"/>
          </p:nvPr>
        </p:nvSpPr>
        <p:spPr/>
        <p:txBody>
          <a:bodyPr/>
          <a:lstStyle/>
          <a:p>
            <a:fld id="{A5686A01-FA10-4E06-92C7-92734750F4C6}" type="slidenum">
              <a:rPr lang="en-US" smtClean="0"/>
              <a:t>46</a:t>
            </a:fld>
            <a:endParaRPr lang="en-US"/>
          </a:p>
        </p:txBody>
      </p:sp>
      <p:pic>
        <p:nvPicPr>
          <p:cNvPr id="1026" name="Picture 2" descr="Multi-layer Graph Convolutional Network (GCN) with first-order filters.">
            <a:extLst>
              <a:ext uri="{FF2B5EF4-FFF2-40B4-BE49-F238E27FC236}">
                <a16:creationId xmlns:a16="http://schemas.microsoft.com/office/drawing/2014/main" id="{A773A611-EE02-5CBF-1B51-31DB067C6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357793"/>
            <a:ext cx="8678085" cy="45002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2879C4-A9E5-3DA9-8655-D2762C088A7C}"/>
              </a:ext>
            </a:extLst>
          </p:cNvPr>
          <p:cNvSpPr txBox="1"/>
          <p:nvPr/>
        </p:nvSpPr>
        <p:spPr>
          <a:xfrm>
            <a:off x="8678084" y="2368195"/>
            <a:ext cx="3513916" cy="1477328"/>
          </a:xfrm>
          <a:prstGeom prst="rect">
            <a:avLst/>
          </a:prstGeom>
          <a:noFill/>
        </p:spPr>
        <p:txBody>
          <a:bodyPr wrap="square" rtlCol="0">
            <a:spAutoFit/>
          </a:bodyPr>
          <a:lstStyle/>
          <a:p>
            <a:pPr algn="l"/>
            <a:r>
              <a:rPr lang="en-US" sz="3000" dirty="0"/>
              <a:t>1) Graph Convolutional Networks (GCNs)</a:t>
            </a:r>
          </a:p>
        </p:txBody>
      </p:sp>
      <p:pic>
        <p:nvPicPr>
          <p:cNvPr id="9" name="Picture 8">
            <a:extLst>
              <a:ext uri="{FF2B5EF4-FFF2-40B4-BE49-F238E27FC236}">
                <a16:creationId xmlns:a16="http://schemas.microsoft.com/office/drawing/2014/main" id="{4812C66F-E0AE-9AC9-D63A-AEE2BDBA5844}"/>
              </a:ext>
            </a:extLst>
          </p:cNvPr>
          <p:cNvPicPr>
            <a:picLocks noChangeAspect="1"/>
          </p:cNvPicPr>
          <p:nvPr/>
        </p:nvPicPr>
        <p:blipFill>
          <a:blip r:embed="rId3"/>
          <a:stretch>
            <a:fillRect/>
          </a:stretch>
        </p:blipFill>
        <p:spPr>
          <a:xfrm>
            <a:off x="8678084" y="4040611"/>
            <a:ext cx="3513916" cy="693586"/>
          </a:xfrm>
          <a:prstGeom prst="rect">
            <a:avLst/>
          </a:prstGeom>
        </p:spPr>
      </p:pic>
      <p:sp>
        <p:nvSpPr>
          <p:cNvPr id="10" name="TextBox 9">
            <a:extLst>
              <a:ext uri="{FF2B5EF4-FFF2-40B4-BE49-F238E27FC236}">
                <a16:creationId xmlns:a16="http://schemas.microsoft.com/office/drawing/2014/main" id="{F3092470-6001-18A7-E8CD-6FB486859902}"/>
              </a:ext>
            </a:extLst>
          </p:cNvPr>
          <p:cNvSpPr txBox="1"/>
          <p:nvPr/>
        </p:nvSpPr>
        <p:spPr>
          <a:xfrm>
            <a:off x="5900056" y="6211669"/>
            <a:ext cx="6291944" cy="646331"/>
          </a:xfrm>
          <a:prstGeom prst="rect">
            <a:avLst/>
          </a:prstGeom>
          <a:noFill/>
        </p:spPr>
        <p:txBody>
          <a:bodyPr wrap="square" rtlCol="0">
            <a:spAutoFit/>
          </a:bodyPr>
          <a:lstStyle/>
          <a:p>
            <a:pPr algn="r"/>
            <a:r>
              <a:rPr lang="en-US" i="1" u="sng" dirty="0"/>
              <a:t>Source</a:t>
            </a:r>
            <a:r>
              <a:rPr lang="en-US" i="1" dirty="0"/>
              <a:t>: Thomas </a:t>
            </a:r>
            <a:r>
              <a:rPr lang="en-US" i="1" dirty="0" err="1"/>
              <a:t>Kipf</a:t>
            </a:r>
            <a:r>
              <a:rPr lang="en-US" i="1" dirty="0"/>
              <a:t> (2016)</a:t>
            </a:r>
          </a:p>
          <a:p>
            <a:pPr algn="r"/>
            <a:r>
              <a:rPr lang="en-US" i="1" u="sng" dirty="0"/>
              <a:t>Implementation</a:t>
            </a:r>
            <a:r>
              <a:rPr lang="en-US" i="1" dirty="0"/>
              <a:t>: </a:t>
            </a:r>
            <a:r>
              <a:rPr lang="en-US" i="1" dirty="0" err="1"/>
              <a:t>Labonne</a:t>
            </a:r>
            <a:r>
              <a:rPr lang="en-US" i="1" dirty="0"/>
              <a:t> Ch. 6</a:t>
            </a:r>
          </a:p>
        </p:txBody>
      </p:sp>
      <p:cxnSp>
        <p:nvCxnSpPr>
          <p:cNvPr id="5" name="Straight Arrow Connector 4">
            <a:extLst>
              <a:ext uri="{FF2B5EF4-FFF2-40B4-BE49-F238E27FC236}">
                <a16:creationId xmlns:a16="http://schemas.microsoft.com/office/drawing/2014/main" id="{218233E0-A8FD-149D-0331-74CFF08AFBEC}"/>
              </a:ext>
            </a:extLst>
          </p:cNvPr>
          <p:cNvCxnSpPr/>
          <p:nvPr/>
        </p:nvCxnSpPr>
        <p:spPr>
          <a:xfrm flipV="1">
            <a:off x="10069158" y="4734197"/>
            <a:ext cx="258183" cy="494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8197580-182D-CDC9-36C7-64FBFBC1E435}"/>
              </a:ext>
            </a:extLst>
          </p:cNvPr>
          <p:cNvSpPr txBox="1"/>
          <p:nvPr/>
        </p:nvSpPr>
        <p:spPr>
          <a:xfrm>
            <a:off x="8678084" y="5235907"/>
            <a:ext cx="3513916" cy="461665"/>
          </a:xfrm>
          <a:prstGeom prst="rect">
            <a:avLst/>
          </a:prstGeom>
          <a:noFill/>
        </p:spPr>
        <p:txBody>
          <a:bodyPr wrap="square" rtlCol="0">
            <a:spAutoFit/>
          </a:bodyPr>
          <a:lstStyle/>
          <a:p>
            <a:pPr algn="l"/>
            <a:r>
              <a:rPr lang="en-US" sz="2400" dirty="0"/>
              <a:t>Normalization by degree</a:t>
            </a:r>
          </a:p>
        </p:txBody>
      </p:sp>
    </p:spTree>
    <p:extLst>
      <p:ext uri="{BB962C8B-B14F-4D97-AF65-F5344CB8AC3E}">
        <p14:creationId xmlns:p14="http://schemas.microsoft.com/office/powerpoint/2010/main" val="1098219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EB32A-63E4-0688-312D-631F6B52E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F8F9E-9A69-5905-64FA-6AEC8B73A415}"/>
              </a:ext>
            </a:extLst>
          </p:cNvPr>
          <p:cNvSpPr>
            <a:spLocks noGrp="1"/>
          </p:cNvSpPr>
          <p:nvPr>
            <p:ph type="title"/>
          </p:nvPr>
        </p:nvSpPr>
        <p:spPr>
          <a:xfrm>
            <a:off x="0" y="1042632"/>
            <a:ext cx="12192000" cy="1325563"/>
          </a:xfrm>
        </p:spPr>
        <p:txBody>
          <a:bodyPr>
            <a:normAutofit/>
          </a:bodyPr>
          <a:lstStyle/>
          <a:p>
            <a:r>
              <a:rPr lang="en-US" sz="3200" dirty="0"/>
              <a:t>What if some neighboring nodes are much more important than others?</a:t>
            </a:r>
          </a:p>
        </p:txBody>
      </p:sp>
      <p:sp>
        <p:nvSpPr>
          <p:cNvPr id="3" name="Slide Number Placeholder 2">
            <a:extLst>
              <a:ext uri="{FF2B5EF4-FFF2-40B4-BE49-F238E27FC236}">
                <a16:creationId xmlns:a16="http://schemas.microsoft.com/office/drawing/2014/main" id="{B1539B1A-EAED-97F0-AA65-C1D7252B72CF}"/>
              </a:ext>
            </a:extLst>
          </p:cNvPr>
          <p:cNvSpPr>
            <a:spLocks noGrp="1"/>
          </p:cNvSpPr>
          <p:nvPr>
            <p:ph type="sldNum" sz="quarter" idx="12"/>
          </p:nvPr>
        </p:nvSpPr>
        <p:spPr/>
        <p:txBody>
          <a:bodyPr/>
          <a:lstStyle/>
          <a:p>
            <a:fld id="{A5686A01-FA10-4E06-92C7-92734750F4C6}" type="slidenum">
              <a:rPr lang="en-US" smtClean="0"/>
              <a:t>47</a:t>
            </a:fld>
            <a:endParaRPr lang="en-US"/>
          </a:p>
        </p:txBody>
      </p:sp>
      <p:sp>
        <p:nvSpPr>
          <p:cNvPr id="10" name="TextBox 9">
            <a:extLst>
              <a:ext uri="{FF2B5EF4-FFF2-40B4-BE49-F238E27FC236}">
                <a16:creationId xmlns:a16="http://schemas.microsoft.com/office/drawing/2014/main" id="{A35602F3-9031-4D36-CC34-C2A5678F2969}"/>
              </a:ext>
            </a:extLst>
          </p:cNvPr>
          <p:cNvSpPr txBox="1"/>
          <p:nvPr/>
        </p:nvSpPr>
        <p:spPr>
          <a:xfrm>
            <a:off x="8871856" y="6211669"/>
            <a:ext cx="3320143" cy="646331"/>
          </a:xfrm>
          <a:prstGeom prst="rect">
            <a:avLst/>
          </a:prstGeom>
          <a:noFill/>
        </p:spPr>
        <p:txBody>
          <a:bodyPr wrap="square" rtlCol="0">
            <a:spAutoFit/>
          </a:bodyPr>
          <a:lstStyle/>
          <a:p>
            <a:pPr algn="r"/>
            <a:r>
              <a:rPr lang="en-US" i="1" u="sng" dirty="0"/>
              <a:t>Source</a:t>
            </a:r>
            <a:r>
              <a:rPr lang="en-US" i="1" dirty="0"/>
              <a:t>: </a:t>
            </a:r>
            <a:r>
              <a:rPr lang="en-US" i="1" dirty="0" err="1"/>
              <a:t>Velickovi</a:t>
            </a:r>
            <a:r>
              <a:rPr lang="en-US" i="1" dirty="0"/>
              <a:t> et al. (2018)</a:t>
            </a:r>
            <a:br>
              <a:rPr lang="en-US" i="1" dirty="0"/>
            </a:br>
            <a:r>
              <a:rPr lang="en-US" i="1" u="sng" dirty="0"/>
              <a:t>Implementation</a:t>
            </a:r>
            <a:r>
              <a:rPr lang="en-US" i="1" dirty="0"/>
              <a:t>: </a:t>
            </a:r>
            <a:r>
              <a:rPr lang="en-US" i="1" dirty="0" err="1"/>
              <a:t>Labonne</a:t>
            </a:r>
            <a:r>
              <a:rPr lang="en-US" i="1" dirty="0"/>
              <a:t> Ch. 7</a:t>
            </a:r>
          </a:p>
        </p:txBody>
      </p:sp>
      <p:pic>
        <p:nvPicPr>
          <p:cNvPr id="8" name="Picture 7">
            <a:extLst>
              <a:ext uri="{FF2B5EF4-FFF2-40B4-BE49-F238E27FC236}">
                <a16:creationId xmlns:a16="http://schemas.microsoft.com/office/drawing/2014/main" id="{49453112-D905-5880-9D95-73A5DDAC231A}"/>
              </a:ext>
            </a:extLst>
          </p:cNvPr>
          <p:cNvPicPr>
            <a:picLocks noChangeAspect="1"/>
          </p:cNvPicPr>
          <p:nvPr/>
        </p:nvPicPr>
        <p:blipFill>
          <a:blip r:embed="rId2"/>
          <a:stretch>
            <a:fillRect/>
          </a:stretch>
        </p:blipFill>
        <p:spPr>
          <a:xfrm>
            <a:off x="0" y="2367241"/>
            <a:ext cx="9154886" cy="4490760"/>
          </a:xfrm>
          <a:prstGeom prst="rect">
            <a:avLst/>
          </a:prstGeom>
        </p:spPr>
      </p:pic>
      <p:sp>
        <p:nvSpPr>
          <p:cNvPr id="11" name="TextBox 10">
            <a:extLst>
              <a:ext uri="{FF2B5EF4-FFF2-40B4-BE49-F238E27FC236}">
                <a16:creationId xmlns:a16="http://schemas.microsoft.com/office/drawing/2014/main" id="{F1875929-E7A9-2846-FE6F-A2760AB3DDB5}"/>
              </a:ext>
            </a:extLst>
          </p:cNvPr>
          <p:cNvSpPr txBox="1"/>
          <p:nvPr/>
        </p:nvSpPr>
        <p:spPr>
          <a:xfrm>
            <a:off x="9154886" y="2368195"/>
            <a:ext cx="3037114" cy="1477328"/>
          </a:xfrm>
          <a:prstGeom prst="rect">
            <a:avLst/>
          </a:prstGeom>
          <a:noFill/>
        </p:spPr>
        <p:txBody>
          <a:bodyPr wrap="square" rtlCol="0">
            <a:spAutoFit/>
          </a:bodyPr>
          <a:lstStyle/>
          <a:p>
            <a:pPr algn="l"/>
            <a:r>
              <a:rPr lang="en-US" sz="3000" dirty="0"/>
              <a:t>2) Graph Attention Networks (GATs)</a:t>
            </a:r>
          </a:p>
        </p:txBody>
      </p:sp>
      <p:pic>
        <p:nvPicPr>
          <p:cNvPr id="13" name="Picture 12">
            <a:extLst>
              <a:ext uri="{FF2B5EF4-FFF2-40B4-BE49-F238E27FC236}">
                <a16:creationId xmlns:a16="http://schemas.microsoft.com/office/drawing/2014/main" id="{2DED9589-C648-62BD-4488-C448C79C6DD2}"/>
              </a:ext>
            </a:extLst>
          </p:cNvPr>
          <p:cNvPicPr>
            <a:picLocks noChangeAspect="1"/>
          </p:cNvPicPr>
          <p:nvPr/>
        </p:nvPicPr>
        <p:blipFill>
          <a:blip r:embed="rId3"/>
          <a:stretch>
            <a:fillRect/>
          </a:stretch>
        </p:blipFill>
        <p:spPr>
          <a:xfrm>
            <a:off x="9154886" y="5223733"/>
            <a:ext cx="3037114" cy="576004"/>
          </a:xfrm>
          <a:prstGeom prst="rect">
            <a:avLst/>
          </a:prstGeom>
        </p:spPr>
      </p:pic>
      <p:sp>
        <p:nvSpPr>
          <p:cNvPr id="14" name="TextBox 13">
            <a:extLst>
              <a:ext uri="{FF2B5EF4-FFF2-40B4-BE49-F238E27FC236}">
                <a16:creationId xmlns:a16="http://schemas.microsoft.com/office/drawing/2014/main" id="{379F879B-E6E4-9D70-EBBD-42EA66088C71}"/>
              </a:ext>
            </a:extLst>
          </p:cNvPr>
          <p:cNvSpPr txBox="1"/>
          <p:nvPr/>
        </p:nvSpPr>
        <p:spPr>
          <a:xfrm>
            <a:off x="9154886" y="4259138"/>
            <a:ext cx="3037114" cy="1015663"/>
          </a:xfrm>
          <a:prstGeom prst="rect">
            <a:avLst/>
          </a:prstGeom>
          <a:noFill/>
        </p:spPr>
        <p:txBody>
          <a:bodyPr wrap="square" rtlCol="0">
            <a:spAutoFit/>
          </a:bodyPr>
          <a:lstStyle/>
          <a:p>
            <a:pPr algn="l"/>
            <a:r>
              <a:rPr lang="en-US" sz="3000" dirty="0"/>
              <a:t>Normalized attention weights:</a:t>
            </a:r>
          </a:p>
        </p:txBody>
      </p:sp>
    </p:spTree>
    <p:extLst>
      <p:ext uri="{BB962C8B-B14F-4D97-AF65-F5344CB8AC3E}">
        <p14:creationId xmlns:p14="http://schemas.microsoft.com/office/powerpoint/2010/main" val="262281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6E145-C3FC-C31D-46D7-7B3986FF4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9B33A-AB50-41EC-502A-B54E5D938647}"/>
              </a:ext>
            </a:extLst>
          </p:cNvPr>
          <p:cNvSpPr>
            <a:spLocks noGrp="1"/>
          </p:cNvSpPr>
          <p:nvPr>
            <p:ph type="title"/>
          </p:nvPr>
        </p:nvSpPr>
        <p:spPr>
          <a:xfrm>
            <a:off x="0" y="1042632"/>
            <a:ext cx="12192000" cy="1325563"/>
          </a:xfrm>
        </p:spPr>
        <p:txBody>
          <a:bodyPr>
            <a:normAutofit/>
          </a:bodyPr>
          <a:lstStyle/>
          <a:p>
            <a:r>
              <a:rPr lang="en-US" sz="4000" dirty="0"/>
              <a:t>What if the graph structure is not known ahead of time?</a:t>
            </a:r>
          </a:p>
        </p:txBody>
      </p:sp>
      <p:sp>
        <p:nvSpPr>
          <p:cNvPr id="3" name="Slide Number Placeholder 2">
            <a:extLst>
              <a:ext uri="{FF2B5EF4-FFF2-40B4-BE49-F238E27FC236}">
                <a16:creationId xmlns:a16="http://schemas.microsoft.com/office/drawing/2014/main" id="{4237A9B2-1375-FDD3-9B7B-242EA80FE81C}"/>
              </a:ext>
            </a:extLst>
          </p:cNvPr>
          <p:cNvSpPr>
            <a:spLocks noGrp="1"/>
          </p:cNvSpPr>
          <p:nvPr>
            <p:ph type="sldNum" sz="quarter" idx="12"/>
          </p:nvPr>
        </p:nvSpPr>
        <p:spPr/>
        <p:txBody>
          <a:bodyPr/>
          <a:lstStyle/>
          <a:p>
            <a:fld id="{A5686A01-FA10-4E06-92C7-92734750F4C6}" type="slidenum">
              <a:rPr lang="en-US" smtClean="0"/>
              <a:t>48</a:t>
            </a:fld>
            <a:endParaRPr lang="en-US"/>
          </a:p>
        </p:txBody>
      </p:sp>
      <p:sp>
        <p:nvSpPr>
          <p:cNvPr id="10" name="TextBox 9">
            <a:extLst>
              <a:ext uri="{FF2B5EF4-FFF2-40B4-BE49-F238E27FC236}">
                <a16:creationId xmlns:a16="http://schemas.microsoft.com/office/drawing/2014/main" id="{BD39F3A9-83A2-C53B-AE1D-5F4730189F54}"/>
              </a:ext>
            </a:extLst>
          </p:cNvPr>
          <p:cNvSpPr txBox="1"/>
          <p:nvPr/>
        </p:nvSpPr>
        <p:spPr>
          <a:xfrm>
            <a:off x="8871856" y="6211669"/>
            <a:ext cx="3320143" cy="646331"/>
          </a:xfrm>
          <a:prstGeom prst="rect">
            <a:avLst/>
          </a:prstGeom>
          <a:noFill/>
        </p:spPr>
        <p:txBody>
          <a:bodyPr wrap="square" rtlCol="0">
            <a:spAutoFit/>
          </a:bodyPr>
          <a:lstStyle/>
          <a:p>
            <a:pPr algn="r"/>
            <a:r>
              <a:rPr lang="en-US" i="1" u="sng" dirty="0"/>
              <a:t>Source</a:t>
            </a:r>
            <a:r>
              <a:rPr lang="en-US" i="1" dirty="0"/>
              <a:t>: </a:t>
            </a:r>
            <a:r>
              <a:rPr lang="en-US" i="1" dirty="0" err="1"/>
              <a:t>Khemani</a:t>
            </a:r>
            <a:r>
              <a:rPr lang="en-US" i="1" dirty="0"/>
              <a:t> et al. (2018)</a:t>
            </a:r>
            <a:br>
              <a:rPr lang="en-US" i="1" dirty="0"/>
            </a:br>
            <a:r>
              <a:rPr lang="en-US" i="1" u="sng" dirty="0"/>
              <a:t>Implementation</a:t>
            </a:r>
            <a:r>
              <a:rPr lang="en-US" i="1" dirty="0"/>
              <a:t>: </a:t>
            </a:r>
            <a:r>
              <a:rPr lang="en-US" i="1" dirty="0" err="1"/>
              <a:t>Labonne</a:t>
            </a:r>
            <a:r>
              <a:rPr lang="en-US" i="1" dirty="0"/>
              <a:t> Ch. 8</a:t>
            </a:r>
          </a:p>
        </p:txBody>
      </p:sp>
      <p:sp>
        <p:nvSpPr>
          <p:cNvPr id="11" name="TextBox 10">
            <a:extLst>
              <a:ext uri="{FF2B5EF4-FFF2-40B4-BE49-F238E27FC236}">
                <a16:creationId xmlns:a16="http://schemas.microsoft.com/office/drawing/2014/main" id="{61AE8C9C-6D57-0F0A-6E6D-F2D56BB674B3}"/>
              </a:ext>
            </a:extLst>
          </p:cNvPr>
          <p:cNvSpPr txBox="1"/>
          <p:nvPr/>
        </p:nvSpPr>
        <p:spPr>
          <a:xfrm>
            <a:off x="9154886" y="2368195"/>
            <a:ext cx="3037114" cy="2400657"/>
          </a:xfrm>
          <a:prstGeom prst="rect">
            <a:avLst/>
          </a:prstGeom>
          <a:noFill/>
        </p:spPr>
        <p:txBody>
          <a:bodyPr wrap="square" rtlCol="0">
            <a:spAutoFit/>
          </a:bodyPr>
          <a:lstStyle/>
          <a:p>
            <a:pPr algn="l"/>
            <a:r>
              <a:rPr lang="en-US" sz="3000" dirty="0"/>
              <a:t>3) </a:t>
            </a:r>
            <a:r>
              <a:rPr lang="en-US" sz="3000" dirty="0" err="1"/>
              <a:t>GraphSAGE</a:t>
            </a:r>
            <a:r>
              <a:rPr lang="en-US" sz="3000" dirty="0"/>
              <a:t> samples a fixed-size neighborhood and aggregates their information</a:t>
            </a:r>
          </a:p>
        </p:txBody>
      </p:sp>
      <p:pic>
        <p:nvPicPr>
          <p:cNvPr id="3074" name="Picture 2">
            <a:extLst>
              <a:ext uri="{FF2B5EF4-FFF2-40B4-BE49-F238E27FC236}">
                <a16:creationId xmlns:a16="http://schemas.microsoft.com/office/drawing/2014/main" id="{481F1769-9CE8-CCA0-FF15-D5F5BEC05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3731"/>
            <a:ext cx="9154887" cy="41721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30F9CD-7B65-29EE-928D-49D993F730C9}"/>
              </a:ext>
            </a:extLst>
          </p:cNvPr>
          <p:cNvPicPr>
            <a:picLocks noChangeAspect="1"/>
          </p:cNvPicPr>
          <p:nvPr/>
        </p:nvPicPr>
        <p:blipFill>
          <a:blip r:embed="rId3"/>
          <a:stretch>
            <a:fillRect/>
          </a:stretch>
        </p:blipFill>
        <p:spPr>
          <a:xfrm>
            <a:off x="9154886" y="5283218"/>
            <a:ext cx="3037114" cy="414514"/>
          </a:xfrm>
          <a:prstGeom prst="rect">
            <a:avLst/>
          </a:prstGeom>
        </p:spPr>
      </p:pic>
    </p:spTree>
    <p:extLst>
      <p:ext uri="{BB962C8B-B14F-4D97-AF65-F5344CB8AC3E}">
        <p14:creationId xmlns:p14="http://schemas.microsoft.com/office/powerpoint/2010/main" val="3971480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4963-188D-922F-DC4D-FF384C4BA285}"/>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0BD591C8-17CD-3526-89B8-8053A88867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F837D7-EE1C-FE2B-189A-EE9F577662D4}"/>
              </a:ext>
            </a:extLst>
          </p:cNvPr>
          <p:cNvSpPr>
            <a:spLocks noGrp="1"/>
          </p:cNvSpPr>
          <p:nvPr>
            <p:ph type="sldNum" sz="quarter" idx="12"/>
          </p:nvPr>
        </p:nvSpPr>
        <p:spPr/>
        <p:txBody>
          <a:bodyPr/>
          <a:lstStyle/>
          <a:p>
            <a:fld id="{A5686A01-FA10-4E06-92C7-92734750F4C6}" type="slidenum">
              <a:rPr lang="en-US" smtClean="0"/>
              <a:t>49</a:t>
            </a:fld>
            <a:endParaRPr lang="en-US"/>
          </a:p>
        </p:txBody>
      </p:sp>
    </p:spTree>
    <p:extLst>
      <p:ext uri="{BB962C8B-B14F-4D97-AF65-F5344CB8AC3E}">
        <p14:creationId xmlns:p14="http://schemas.microsoft.com/office/powerpoint/2010/main" val="401465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3AAF-42BB-493C-8862-25F7108DD332}"/>
              </a:ext>
            </a:extLst>
          </p:cNvPr>
          <p:cNvSpPr>
            <a:spLocks noGrp="1"/>
          </p:cNvSpPr>
          <p:nvPr>
            <p:ph type="title"/>
          </p:nvPr>
        </p:nvSpPr>
        <p:spPr>
          <a:xfrm>
            <a:off x="-2" y="1042633"/>
            <a:ext cx="12192000" cy="889175"/>
          </a:xfrm>
        </p:spPr>
        <p:txBody>
          <a:bodyPr>
            <a:normAutofit fontScale="90000"/>
          </a:bodyPr>
          <a:lstStyle/>
          <a:p>
            <a:r>
              <a:rPr lang="en-US" dirty="0"/>
              <a:t>CNNs used for </a:t>
            </a:r>
            <a:r>
              <a:rPr lang="en-US" b="1" dirty="0"/>
              <a:t>computer vision </a:t>
            </a:r>
            <a:r>
              <a:rPr lang="en-US" dirty="0"/>
              <a:t>(analyzing images, videos)</a:t>
            </a:r>
            <a:endParaRPr lang="en-US" b="1" dirty="0"/>
          </a:p>
        </p:txBody>
      </p:sp>
      <p:sp>
        <p:nvSpPr>
          <p:cNvPr id="3" name="Slide Number Placeholder 2">
            <a:extLst>
              <a:ext uri="{FF2B5EF4-FFF2-40B4-BE49-F238E27FC236}">
                <a16:creationId xmlns:a16="http://schemas.microsoft.com/office/drawing/2014/main" id="{2B3486EF-6A35-45FF-8576-343345999EC4}"/>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6" name="Picture 5">
            <a:extLst>
              <a:ext uri="{FF2B5EF4-FFF2-40B4-BE49-F238E27FC236}">
                <a16:creationId xmlns:a16="http://schemas.microsoft.com/office/drawing/2014/main" id="{A90C82BF-85DF-45FF-B85F-3372BD468065}"/>
              </a:ext>
            </a:extLst>
          </p:cNvPr>
          <p:cNvPicPr>
            <a:picLocks noChangeAspect="1"/>
          </p:cNvPicPr>
          <p:nvPr/>
        </p:nvPicPr>
        <p:blipFill>
          <a:blip r:embed="rId2"/>
          <a:stretch>
            <a:fillRect/>
          </a:stretch>
        </p:blipFill>
        <p:spPr>
          <a:xfrm>
            <a:off x="0" y="1931808"/>
            <a:ext cx="12192000" cy="4926192"/>
          </a:xfrm>
          <a:prstGeom prst="rect">
            <a:avLst/>
          </a:prstGeom>
        </p:spPr>
      </p:pic>
      <p:sp>
        <p:nvSpPr>
          <p:cNvPr id="9" name="TextBox 8">
            <a:extLst>
              <a:ext uri="{FF2B5EF4-FFF2-40B4-BE49-F238E27FC236}">
                <a16:creationId xmlns:a16="http://schemas.microsoft.com/office/drawing/2014/main" id="{6943D1E6-CC81-4C29-848B-044F415DBB6C}"/>
              </a:ext>
            </a:extLst>
          </p:cNvPr>
          <p:cNvSpPr txBox="1"/>
          <p:nvPr/>
        </p:nvSpPr>
        <p:spPr>
          <a:xfrm>
            <a:off x="5747676" y="6339810"/>
            <a:ext cx="6442992" cy="307777"/>
          </a:xfrm>
          <a:prstGeom prst="rect">
            <a:avLst/>
          </a:prstGeom>
          <a:noFill/>
        </p:spPr>
        <p:txBody>
          <a:bodyPr wrap="square">
            <a:spAutoFit/>
          </a:bodyPr>
          <a:lstStyle/>
          <a:p>
            <a:pPr algn="r"/>
            <a:r>
              <a:rPr lang="en-US" sz="1400" i="1" u="sng" dirty="0">
                <a:solidFill>
                  <a:schemeClr val="bg1"/>
                </a:solidFill>
              </a:rPr>
              <a:t>Source</a:t>
            </a:r>
            <a:r>
              <a:rPr lang="en-US" sz="1400" i="1" dirty="0">
                <a:solidFill>
                  <a:schemeClr val="bg1"/>
                </a:solidFill>
              </a:rPr>
              <a:t>: Stanford (CS231)</a:t>
            </a:r>
          </a:p>
        </p:txBody>
      </p:sp>
    </p:spTree>
    <p:extLst>
      <p:ext uri="{BB962C8B-B14F-4D97-AF65-F5344CB8AC3E}">
        <p14:creationId xmlns:p14="http://schemas.microsoft.com/office/powerpoint/2010/main" val="1334385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F1AD-59CD-48AF-800E-E15FB202A7F6}"/>
              </a:ext>
            </a:extLst>
          </p:cNvPr>
          <p:cNvSpPr>
            <a:spLocks noGrp="1"/>
          </p:cNvSpPr>
          <p:nvPr>
            <p:ph type="title"/>
          </p:nvPr>
        </p:nvSpPr>
        <p:spPr/>
        <p:txBody>
          <a:bodyPr>
            <a:normAutofit fontScale="90000"/>
          </a:bodyPr>
          <a:lstStyle/>
          <a:p>
            <a:r>
              <a:rPr lang="en-US" dirty="0"/>
              <a:t>Introduction to Natural Language Processing (NLP)</a:t>
            </a:r>
            <a:br>
              <a:rPr lang="en-US" dirty="0"/>
            </a:br>
            <a:r>
              <a:rPr lang="en-US" dirty="0"/>
              <a:t>= Programming CPUs to Analyze Natural Language Data</a:t>
            </a:r>
          </a:p>
        </p:txBody>
      </p:sp>
      <p:sp>
        <p:nvSpPr>
          <p:cNvPr id="3" name="Slide Number Placeholder 2">
            <a:extLst>
              <a:ext uri="{FF2B5EF4-FFF2-40B4-BE49-F238E27FC236}">
                <a16:creationId xmlns:a16="http://schemas.microsoft.com/office/drawing/2014/main" id="{A4F23A9D-A609-474D-A7D0-FF3FF90ECFCE}"/>
              </a:ext>
            </a:extLst>
          </p:cNvPr>
          <p:cNvSpPr>
            <a:spLocks noGrp="1"/>
          </p:cNvSpPr>
          <p:nvPr>
            <p:ph type="sldNum" sz="quarter" idx="12"/>
          </p:nvPr>
        </p:nvSpPr>
        <p:spPr/>
        <p:txBody>
          <a:bodyPr/>
          <a:lstStyle/>
          <a:p>
            <a:fld id="{A5686A01-FA10-4E06-92C7-92734750F4C6}" type="slidenum">
              <a:rPr lang="en-US" smtClean="0"/>
              <a:t>50</a:t>
            </a:fld>
            <a:endParaRPr lang="en-US"/>
          </a:p>
        </p:txBody>
      </p:sp>
      <p:pic>
        <p:nvPicPr>
          <p:cNvPr id="5" name="Picture 4">
            <a:extLst>
              <a:ext uri="{FF2B5EF4-FFF2-40B4-BE49-F238E27FC236}">
                <a16:creationId xmlns:a16="http://schemas.microsoft.com/office/drawing/2014/main" id="{DC2D1EF0-5BAC-47AE-8AAD-B407537B51CE}"/>
              </a:ext>
            </a:extLst>
          </p:cNvPr>
          <p:cNvPicPr>
            <a:picLocks noChangeAspect="1"/>
          </p:cNvPicPr>
          <p:nvPr/>
        </p:nvPicPr>
        <p:blipFill>
          <a:blip r:embed="rId3"/>
          <a:stretch>
            <a:fillRect/>
          </a:stretch>
        </p:blipFill>
        <p:spPr>
          <a:xfrm>
            <a:off x="0" y="2368195"/>
            <a:ext cx="5860118" cy="2724666"/>
          </a:xfrm>
          <a:prstGeom prst="rect">
            <a:avLst/>
          </a:prstGeom>
        </p:spPr>
      </p:pic>
      <p:pic>
        <p:nvPicPr>
          <p:cNvPr id="7" name="Picture 6">
            <a:extLst>
              <a:ext uri="{FF2B5EF4-FFF2-40B4-BE49-F238E27FC236}">
                <a16:creationId xmlns:a16="http://schemas.microsoft.com/office/drawing/2014/main" id="{23B7B2AE-C6A9-4F80-A340-E1F5B8968CD4}"/>
              </a:ext>
            </a:extLst>
          </p:cNvPr>
          <p:cNvPicPr>
            <a:picLocks noChangeAspect="1"/>
          </p:cNvPicPr>
          <p:nvPr/>
        </p:nvPicPr>
        <p:blipFill>
          <a:blip r:embed="rId4"/>
          <a:stretch>
            <a:fillRect/>
          </a:stretch>
        </p:blipFill>
        <p:spPr>
          <a:xfrm>
            <a:off x="5860119" y="2368194"/>
            <a:ext cx="6331880" cy="2609485"/>
          </a:xfrm>
          <a:prstGeom prst="rect">
            <a:avLst/>
          </a:prstGeom>
        </p:spPr>
      </p:pic>
      <p:sp>
        <p:nvSpPr>
          <p:cNvPr id="8" name="TextBox 7">
            <a:extLst>
              <a:ext uri="{FF2B5EF4-FFF2-40B4-BE49-F238E27FC236}">
                <a16:creationId xmlns:a16="http://schemas.microsoft.com/office/drawing/2014/main" id="{08D3DD9A-9CAA-4D8C-AEC4-F8989CE5D0FA}"/>
              </a:ext>
            </a:extLst>
          </p:cNvPr>
          <p:cNvSpPr txBox="1"/>
          <p:nvPr/>
        </p:nvSpPr>
        <p:spPr>
          <a:xfrm>
            <a:off x="0" y="5092861"/>
            <a:ext cx="5860118" cy="1015663"/>
          </a:xfrm>
          <a:prstGeom prst="rect">
            <a:avLst/>
          </a:prstGeom>
          <a:noFill/>
        </p:spPr>
        <p:txBody>
          <a:bodyPr wrap="square" rtlCol="0">
            <a:spAutoFit/>
          </a:bodyPr>
          <a:lstStyle/>
          <a:p>
            <a:pPr algn="ctr"/>
            <a:r>
              <a:rPr lang="en-US" sz="3000" dirty="0"/>
              <a:t>Chopping the dataset into multiple windows to predict sequence shifts </a:t>
            </a:r>
          </a:p>
        </p:txBody>
      </p:sp>
      <p:sp>
        <p:nvSpPr>
          <p:cNvPr id="9" name="TextBox 8">
            <a:extLst>
              <a:ext uri="{FF2B5EF4-FFF2-40B4-BE49-F238E27FC236}">
                <a16:creationId xmlns:a16="http://schemas.microsoft.com/office/drawing/2014/main" id="{991BB015-51E6-424D-9D0B-E67357D33F61}"/>
              </a:ext>
            </a:extLst>
          </p:cNvPr>
          <p:cNvSpPr txBox="1"/>
          <p:nvPr/>
        </p:nvSpPr>
        <p:spPr>
          <a:xfrm>
            <a:off x="5860120" y="4977679"/>
            <a:ext cx="6331880" cy="1938992"/>
          </a:xfrm>
          <a:prstGeom prst="rect">
            <a:avLst/>
          </a:prstGeom>
          <a:noFill/>
        </p:spPr>
        <p:txBody>
          <a:bodyPr wrap="square" rtlCol="0">
            <a:spAutoFit/>
          </a:bodyPr>
          <a:lstStyle/>
          <a:p>
            <a:pPr algn="ctr"/>
            <a:r>
              <a:rPr lang="en-US" sz="3000" dirty="0"/>
              <a:t>Stateful RNN: </a:t>
            </a:r>
            <a:br>
              <a:rPr lang="en-US" sz="3000" dirty="0"/>
            </a:br>
            <a:r>
              <a:rPr lang="en-US" sz="3000" dirty="0"/>
              <a:t>Remembering the previous sequence to predict the next</a:t>
            </a:r>
          </a:p>
          <a:p>
            <a:pPr algn="ctr"/>
            <a:r>
              <a:rPr lang="en-US" sz="3000" dirty="0"/>
              <a:t>Requires </a:t>
            </a:r>
            <a:r>
              <a:rPr lang="en-US" sz="3000" i="1" dirty="0"/>
              <a:t>non-overlapping</a:t>
            </a:r>
            <a:r>
              <a:rPr lang="en-US" sz="3000" dirty="0"/>
              <a:t> sequence</a:t>
            </a:r>
          </a:p>
        </p:txBody>
      </p:sp>
      <p:pic>
        <p:nvPicPr>
          <p:cNvPr id="10" name="Picture 9">
            <a:extLst>
              <a:ext uri="{FF2B5EF4-FFF2-40B4-BE49-F238E27FC236}">
                <a16:creationId xmlns:a16="http://schemas.microsoft.com/office/drawing/2014/main" id="{14B13570-D98E-48F7-9582-4B855C55CBB5}"/>
              </a:ext>
            </a:extLst>
          </p:cNvPr>
          <p:cNvPicPr>
            <a:picLocks noChangeAspect="1"/>
          </p:cNvPicPr>
          <p:nvPr/>
        </p:nvPicPr>
        <p:blipFill>
          <a:blip r:embed="rId3"/>
          <a:stretch>
            <a:fillRect/>
          </a:stretch>
        </p:blipFill>
        <p:spPr>
          <a:xfrm>
            <a:off x="1" y="2361496"/>
            <a:ext cx="5860118" cy="2724666"/>
          </a:xfrm>
          <a:prstGeom prst="rect">
            <a:avLst/>
          </a:prstGeom>
        </p:spPr>
      </p:pic>
      <p:sp>
        <p:nvSpPr>
          <p:cNvPr id="11" name="TextBox 10">
            <a:extLst>
              <a:ext uri="{FF2B5EF4-FFF2-40B4-BE49-F238E27FC236}">
                <a16:creationId xmlns:a16="http://schemas.microsoft.com/office/drawing/2014/main" id="{B7DBBAB3-62B9-4E17-BB74-FC1BD5D94135}"/>
              </a:ext>
            </a:extLst>
          </p:cNvPr>
          <p:cNvSpPr txBox="1"/>
          <p:nvPr/>
        </p:nvSpPr>
        <p:spPr>
          <a:xfrm>
            <a:off x="1" y="5086162"/>
            <a:ext cx="5860118" cy="1015663"/>
          </a:xfrm>
          <a:prstGeom prst="rect">
            <a:avLst/>
          </a:prstGeom>
          <a:noFill/>
        </p:spPr>
        <p:txBody>
          <a:bodyPr wrap="square" rtlCol="0">
            <a:spAutoFit/>
          </a:bodyPr>
          <a:lstStyle/>
          <a:p>
            <a:pPr algn="ctr"/>
            <a:r>
              <a:rPr lang="en-US" sz="3000" dirty="0"/>
              <a:t>Chopping the dataset into multiple windows to predict sequence shifts </a:t>
            </a:r>
          </a:p>
        </p:txBody>
      </p:sp>
    </p:spTree>
    <p:extLst>
      <p:ext uri="{BB962C8B-B14F-4D97-AF65-F5344CB8AC3E}">
        <p14:creationId xmlns:p14="http://schemas.microsoft.com/office/powerpoint/2010/main" val="4198699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90F6-ADA3-4450-B241-6C04A960CBCA}"/>
              </a:ext>
            </a:extLst>
          </p:cNvPr>
          <p:cNvSpPr>
            <a:spLocks noGrp="1"/>
          </p:cNvSpPr>
          <p:nvPr>
            <p:ph type="title"/>
          </p:nvPr>
        </p:nvSpPr>
        <p:spPr>
          <a:xfrm>
            <a:off x="-2" y="1042633"/>
            <a:ext cx="12192000" cy="989368"/>
          </a:xfrm>
        </p:spPr>
        <p:txBody>
          <a:bodyPr/>
          <a:lstStyle/>
          <a:p>
            <a:r>
              <a:rPr lang="en-US" dirty="0"/>
              <a:t>Encoding Categorical Features using Embeddings</a:t>
            </a:r>
          </a:p>
        </p:txBody>
      </p:sp>
      <p:sp>
        <p:nvSpPr>
          <p:cNvPr id="3" name="Slide Number Placeholder 2">
            <a:extLst>
              <a:ext uri="{FF2B5EF4-FFF2-40B4-BE49-F238E27FC236}">
                <a16:creationId xmlns:a16="http://schemas.microsoft.com/office/drawing/2014/main" id="{F3B27738-5CF8-4BFA-A061-ECAE99A98F8D}"/>
              </a:ext>
            </a:extLst>
          </p:cNvPr>
          <p:cNvSpPr>
            <a:spLocks noGrp="1"/>
          </p:cNvSpPr>
          <p:nvPr>
            <p:ph type="sldNum" sz="quarter" idx="12"/>
          </p:nvPr>
        </p:nvSpPr>
        <p:spPr/>
        <p:txBody>
          <a:bodyPr/>
          <a:lstStyle/>
          <a:p>
            <a:fld id="{A5686A01-FA10-4E06-92C7-92734750F4C6}" type="slidenum">
              <a:rPr lang="en-US" smtClean="0"/>
              <a:t>51</a:t>
            </a:fld>
            <a:endParaRPr lang="en-US"/>
          </a:p>
        </p:txBody>
      </p:sp>
      <p:sp>
        <p:nvSpPr>
          <p:cNvPr id="4" name="TextBox 3">
            <a:extLst>
              <a:ext uri="{FF2B5EF4-FFF2-40B4-BE49-F238E27FC236}">
                <a16:creationId xmlns:a16="http://schemas.microsoft.com/office/drawing/2014/main" id="{35F86900-E601-440B-98F9-5B473A12B054}"/>
              </a:ext>
            </a:extLst>
          </p:cNvPr>
          <p:cNvSpPr txBox="1"/>
          <p:nvPr/>
        </p:nvSpPr>
        <p:spPr>
          <a:xfrm>
            <a:off x="0" y="2032001"/>
            <a:ext cx="12192000" cy="553998"/>
          </a:xfrm>
          <a:prstGeom prst="rect">
            <a:avLst/>
          </a:prstGeom>
          <a:noFill/>
        </p:spPr>
        <p:txBody>
          <a:bodyPr wrap="square" rtlCol="0">
            <a:spAutoFit/>
          </a:bodyPr>
          <a:lstStyle/>
          <a:p>
            <a:pPr algn="ctr"/>
            <a:r>
              <a:rPr lang="en-US" sz="3000" dirty="0"/>
              <a:t>Simpler alternative to one-hot encoding with user-chosen (# of dimensions)</a:t>
            </a:r>
          </a:p>
        </p:txBody>
      </p:sp>
      <p:pic>
        <p:nvPicPr>
          <p:cNvPr id="6" name="Picture 5">
            <a:extLst>
              <a:ext uri="{FF2B5EF4-FFF2-40B4-BE49-F238E27FC236}">
                <a16:creationId xmlns:a16="http://schemas.microsoft.com/office/drawing/2014/main" id="{DB8AE501-40E6-4B05-8FC9-D2F158623DAE}"/>
              </a:ext>
            </a:extLst>
          </p:cNvPr>
          <p:cNvPicPr>
            <a:picLocks noChangeAspect="1"/>
          </p:cNvPicPr>
          <p:nvPr/>
        </p:nvPicPr>
        <p:blipFill>
          <a:blip r:embed="rId2"/>
          <a:stretch>
            <a:fillRect/>
          </a:stretch>
        </p:blipFill>
        <p:spPr>
          <a:xfrm>
            <a:off x="0" y="2831424"/>
            <a:ext cx="6907115" cy="3438572"/>
          </a:xfrm>
          <a:prstGeom prst="rect">
            <a:avLst/>
          </a:prstGeom>
        </p:spPr>
      </p:pic>
      <p:pic>
        <p:nvPicPr>
          <p:cNvPr id="8" name="Picture 7">
            <a:extLst>
              <a:ext uri="{FF2B5EF4-FFF2-40B4-BE49-F238E27FC236}">
                <a16:creationId xmlns:a16="http://schemas.microsoft.com/office/drawing/2014/main" id="{0CBD4436-9EB9-4284-B8C0-CBAA9C44E832}"/>
              </a:ext>
            </a:extLst>
          </p:cNvPr>
          <p:cNvPicPr>
            <a:picLocks noChangeAspect="1"/>
          </p:cNvPicPr>
          <p:nvPr/>
        </p:nvPicPr>
        <p:blipFill>
          <a:blip r:embed="rId3"/>
          <a:stretch>
            <a:fillRect/>
          </a:stretch>
        </p:blipFill>
        <p:spPr>
          <a:xfrm>
            <a:off x="6907113" y="2831424"/>
            <a:ext cx="5284885" cy="3575163"/>
          </a:xfrm>
          <a:prstGeom prst="rect">
            <a:avLst/>
          </a:prstGeom>
        </p:spPr>
      </p:pic>
      <p:sp>
        <p:nvSpPr>
          <p:cNvPr id="9" name="TextBox 8">
            <a:extLst>
              <a:ext uri="{FF2B5EF4-FFF2-40B4-BE49-F238E27FC236}">
                <a16:creationId xmlns:a16="http://schemas.microsoft.com/office/drawing/2014/main" id="{AA54C96A-FAF8-4B55-9606-3C23B229D07B}"/>
              </a:ext>
            </a:extLst>
          </p:cNvPr>
          <p:cNvSpPr txBox="1"/>
          <p:nvPr/>
        </p:nvSpPr>
        <p:spPr>
          <a:xfrm>
            <a:off x="-1" y="6281572"/>
            <a:ext cx="6907113" cy="553998"/>
          </a:xfrm>
          <a:prstGeom prst="rect">
            <a:avLst/>
          </a:prstGeom>
          <a:noFill/>
        </p:spPr>
        <p:txBody>
          <a:bodyPr wrap="square" rtlCol="0">
            <a:spAutoFit/>
          </a:bodyPr>
          <a:lstStyle/>
          <a:p>
            <a:pPr algn="ctr"/>
            <a:r>
              <a:rPr lang="en-US" sz="3000" dirty="0"/>
              <a:t>Will gradually improve during training</a:t>
            </a:r>
          </a:p>
        </p:txBody>
      </p:sp>
      <p:sp>
        <p:nvSpPr>
          <p:cNvPr id="11" name="TextBox 10">
            <a:extLst>
              <a:ext uri="{FF2B5EF4-FFF2-40B4-BE49-F238E27FC236}">
                <a16:creationId xmlns:a16="http://schemas.microsoft.com/office/drawing/2014/main" id="{C79154F5-B1DD-4FB8-9CBE-06CC9FD51A65}"/>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(Ch13)</a:t>
            </a:r>
          </a:p>
        </p:txBody>
      </p:sp>
    </p:spTree>
    <p:extLst>
      <p:ext uri="{BB962C8B-B14F-4D97-AF65-F5344CB8AC3E}">
        <p14:creationId xmlns:p14="http://schemas.microsoft.com/office/powerpoint/2010/main" val="3928160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4519-D4E3-4E4F-BCFC-049347650FF8}"/>
              </a:ext>
            </a:extLst>
          </p:cNvPr>
          <p:cNvSpPr>
            <a:spLocks noGrp="1"/>
          </p:cNvSpPr>
          <p:nvPr>
            <p:ph type="title"/>
          </p:nvPr>
        </p:nvSpPr>
        <p:spPr>
          <a:xfrm>
            <a:off x="-2" y="1042633"/>
            <a:ext cx="12192000" cy="776219"/>
          </a:xfrm>
        </p:spPr>
        <p:txBody>
          <a:bodyPr/>
          <a:lstStyle/>
          <a:p>
            <a:r>
              <a:rPr lang="en-US" dirty="0"/>
              <a:t>Machine Translation Models</a:t>
            </a:r>
          </a:p>
        </p:txBody>
      </p:sp>
      <p:sp>
        <p:nvSpPr>
          <p:cNvPr id="3" name="Slide Number Placeholder 2">
            <a:extLst>
              <a:ext uri="{FF2B5EF4-FFF2-40B4-BE49-F238E27FC236}">
                <a16:creationId xmlns:a16="http://schemas.microsoft.com/office/drawing/2014/main" id="{36AB5C38-8E6F-45C6-846F-F9C8D8D9FDF9}"/>
              </a:ext>
            </a:extLst>
          </p:cNvPr>
          <p:cNvSpPr>
            <a:spLocks noGrp="1"/>
          </p:cNvSpPr>
          <p:nvPr>
            <p:ph type="sldNum" sz="quarter" idx="12"/>
          </p:nvPr>
        </p:nvSpPr>
        <p:spPr/>
        <p:txBody>
          <a:bodyPr/>
          <a:lstStyle/>
          <a:p>
            <a:fld id="{A5686A01-FA10-4E06-92C7-92734750F4C6}" type="slidenum">
              <a:rPr lang="en-US" smtClean="0"/>
              <a:t>52</a:t>
            </a:fld>
            <a:endParaRPr lang="en-US"/>
          </a:p>
        </p:txBody>
      </p:sp>
      <p:pic>
        <p:nvPicPr>
          <p:cNvPr id="5" name="Picture 4">
            <a:extLst>
              <a:ext uri="{FF2B5EF4-FFF2-40B4-BE49-F238E27FC236}">
                <a16:creationId xmlns:a16="http://schemas.microsoft.com/office/drawing/2014/main" id="{B5B43B44-58F4-44F8-970E-385E2AAD05FD}"/>
              </a:ext>
            </a:extLst>
          </p:cNvPr>
          <p:cNvPicPr>
            <a:picLocks noChangeAspect="1"/>
          </p:cNvPicPr>
          <p:nvPr/>
        </p:nvPicPr>
        <p:blipFill>
          <a:blip r:embed="rId3"/>
          <a:stretch>
            <a:fillRect/>
          </a:stretch>
        </p:blipFill>
        <p:spPr>
          <a:xfrm>
            <a:off x="2" y="1818852"/>
            <a:ext cx="7467598" cy="5039148"/>
          </a:xfrm>
          <a:prstGeom prst="rect">
            <a:avLst/>
          </a:prstGeom>
        </p:spPr>
      </p:pic>
      <p:sp>
        <p:nvSpPr>
          <p:cNvPr id="6" name="TextBox 5">
            <a:extLst>
              <a:ext uri="{FF2B5EF4-FFF2-40B4-BE49-F238E27FC236}">
                <a16:creationId xmlns:a16="http://schemas.microsoft.com/office/drawing/2014/main" id="{06C7B347-2CA7-451F-91D1-A4D9B8CE97E8}"/>
              </a:ext>
            </a:extLst>
          </p:cNvPr>
          <p:cNvSpPr txBox="1"/>
          <p:nvPr/>
        </p:nvSpPr>
        <p:spPr>
          <a:xfrm>
            <a:off x="7467600" y="1818852"/>
            <a:ext cx="4724398" cy="553998"/>
          </a:xfrm>
          <a:prstGeom prst="rect">
            <a:avLst/>
          </a:prstGeom>
          <a:noFill/>
        </p:spPr>
        <p:txBody>
          <a:bodyPr wrap="square" rtlCol="0">
            <a:spAutoFit/>
          </a:bodyPr>
          <a:lstStyle/>
          <a:p>
            <a:pPr algn="ctr"/>
            <a:r>
              <a:rPr lang="en-US" sz="3000" dirty="0"/>
              <a:t>Training the model</a:t>
            </a:r>
          </a:p>
        </p:txBody>
      </p:sp>
      <p:pic>
        <p:nvPicPr>
          <p:cNvPr id="8" name="Picture 7">
            <a:extLst>
              <a:ext uri="{FF2B5EF4-FFF2-40B4-BE49-F238E27FC236}">
                <a16:creationId xmlns:a16="http://schemas.microsoft.com/office/drawing/2014/main" id="{DAA2D0C2-0521-4F3D-A1F3-EFD2F1308F73}"/>
              </a:ext>
            </a:extLst>
          </p:cNvPr>
          <p:cNvPicPr>
            <a:picLocks noChangeAspect="1"/>
          </p:cNvPicPr>
          <p:nvPr/>
        </p:nvPicPr>
        <p:blipFill>
          <a:blip r:embed="rId4"/>
          <a:stretch>
            <a:fillRect/>
          </a:stretch>
        </p:blipFill>
        <p:spPr>
          <a:xfrm>
            <a:off x="7414834" y="3262519"/>
            <a:ext cx="4788739" cy="2151814"/>
          </a:xfrm>
          <a:prstGeom prst="rect">
            <a:avLst/>
          </a:prstGeom>
        </p:spPr>
      </p:pic>
      <p:sp>
        <p:nvSpPr>
          <p:cNvPr id="9" name="TextBox 8">
            <a:extLst>
              <a:ext uri="{FF2B5EF4-FFF2-40B4-BE49-F238E27FC236}">
                <a16:creationId xmlns:a16="http://schemas.microsoft.com/office/drawing/2014/main" id="{36E3231D-C7C4-4646-A4B8-EC96C5B55684}"/>
              </a:ext>
            </a:extLst>
          </p:cNvPr>
          <p:cNvSpPr txBox="1"/>
          <p:nvPr/>
        </p:nvSpPr>
        <p:spPr>
          <a:xfrm>
            <a:off x="7467600" y="5397013"/>
            <a:ext cx="4724398" cy="1015663"/>
          </a:xfrm>
          <a:prstGeom prst="rect">
            <a:avLst/>
          </a:prstGeom>
          <a:noFill/>
        </p:spPr>
        <p:txBody>
          <a:bodyPr wrap="square" rtlCol="0">
            <a:spAutoFit/>
          </a:bodyPr>
          <a:lstStyle/>
          <a:p>
            <a:pPr algn="ctr"/>
            <a:r>
              <a:rPr lang="en-US" sz="3000" dirty="0"/>
              <a:t>Using the model </a:t>
            </a:r>
            <a:br>
              <a:rPr lang="en-US" sz="3000" dirty="0"/>
            </a:br>
            <a:r>
              <a:rPr lang="en-US" sz="3000" dirty="0"/>
              <a:t>(inference time)</a:t>
            </a:r>
          </a:p>
        </p:txBody>
      </p:sp>
      <p:sp>
        <p:nvSpPr>
          <p:cNvPr id="10" name="TextBox 9">
            <a:extLst>
              <a:ext uri="{FF2B5EF4-FFF2-40B4-BE49-F238E27FC236}">
                <a16:creationId xmlns:a16="http://schemas.microsoft.com/office/drawing/2014/main" id="{80FB2FD4-197B-4F73-A91B-1BE4C4344E50}"/>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a:t>
            </a:r>
            <a:r>
              <a:rPr lang="en-US" i="1" dirty="0" err="1"/>
              <a:t>Géron</a:t>
            </a:r>
            <a:r>
              <a:rPr lang="en-US" i="1" dirty="0"/>
              <a:t> (Ch16)</a:t>
            </a:r>
          </a:p>
        </p:txBody>
      </p:sp>
    </p:spTree>
    <p:extLst>
      <p:ext uri="{BB962C8B-B14F-4D97-AF65-F5344CB8AC3E}">
        <p14:creationId xmlns:p14="http://schemas.microsoft.com/office/powerpoint/2010/main" val="2608776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8E2F-C134-4967-811C-45E566384444}"/>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85EA5239-E30C-4474-AD7E-C92DA41A0EBA}"/>
              </a:ext>
            </a:extLst>
          </p:cNvPr>
          <p:cNvPicPr>
            <a:picLocks noChangeAspect="1"/>
          </p:cNvPicPr>
          <p:nvPr/>
        </p:nvPicPr>
        <p:blipFill>
          <a:blip r:embed="rId2"/>
          <a:stretch>
            <a:fillRect/>
          </a:stretch>
        </p:blipFill>
        <p:spPr>
          <a:xfrm>
            <a:off x="3567774" y="1030692"/>
            <a:ext cx="8624226" cy="4400773"/>
          </a:xfrm>
          <a:prstGeom prst="rect">
            <a:avLst/>
          </a:prstGeom>
        </p:spPr>
      </p:pic>
      <p:pic>
        <p:nvPicPr>
          <p:cNvPr id="7" name="Picture 6">
            <a:extLst>
              <a:ext uri="{FF2B5EF4-FFF2-40B4-BE49-F238E27FC236}">
                <a16:creationId xmlns:a16="http://schemas.microsoft.com/office/drawing/2014/main" id="{E3ABA1E2-0210-4C82-AF84-EC7358B13025}"/>
              </a:ext>
            </a:extLst>
          </p:cNvPr>
          <p:cNvPicPr>
            <a:picLocks noChangeAspect="1"/>
          </p:cNvPicPr>
          <p:nvPr/>
        </p:nvPicPr>
        <p:blipFill>
          <a:blip r:embed="rId3"/>
          <a:stretch>
            <a:fillRect/>
          </a:stretch>
        </p:blipFill>
        <p:spPr>
          <a:xfrm>
            <a:off x="-26814" y="1030692"/>
            <a:ext cx="3594587" cy="5827307"/>
          </a:xfrm>
          <a:prstGeom prst="rect">
            <a:avLst/>
          </a:prstGeom>
        </p:spPr>
      </p:pic>
      <p:sp>
        <p:nvSpPr>
          <p:cNvPr id="8" name="TextBox 7">
            <a:extLst>
              <a:ext uri="{FF2B5EF4-FFF2-40B4-BE49-F238E27FC236}">
                <a16:creationId xmlns:a16="http://schemas.microsoft.com/office/drawing/2014/main" id="{4897E3F0-2185-43ED-A388-DC2661BA2995}"/>
              </a:ext>
            </a:extLst>
          </p:cNvPr>
          <p:cNvSpPr txBox="1"/>
          <p:nvPr/>
        </p:nvSpPr>
        <p:spPr>
          <a:xfrm>
            <a:off x="5747676" y="6488668"/>
            <a:ext cx="6442992" cy="369332"/>
          </a:xfrm>
          <a:prstGeom prst="rect">
            <a:avLst/>
          </a:prstGeom>
          <a:noFill/>
        </p:spPr>
        <p:txBody>
          <a:bodyPr wrap="square">
            <a:spAutoFit/>
          </a:bodyPr>
          <a:lstStyle/>
          <a:p>
            <a:pPr algn="r"/>
            <a:r>
              <a:rPr lang="en-US" i="1" u="sng" dirty="0"/>
              <a:t>Source</a:t>
            </a:r>
            <a:r>
              <a:rPr lang="en-US" i="1" dirty="0"/>
              <a:t>: Zhu et al. (2017), Prabhat et al. (2020)</a:t>
            </a:r>
          </a:p>
        </p:txBody>
      </p:sp>
      <p:sp>
        <p:nvSpPr>
          <p:cNvPr id="9" name="TextBox 8">
            <a:extLst>
              <a:ext uri="{FF2B5EF4-FFF2-40B4-BE49-F238E27FC236}">
                <a16:creationId xmlns:a16="http://schemas.microsoft.com/office/drawing/2014/main" id="{89D0DA4D-1068-460D-8035-9B53916AE7E5}"/>
              </a:ext>
            </a:extLst>
          </p:cNvPr>
          <p:cNvSpPr txBox="1"/>
          <p:nvPr/>
        </p:nvSpPr>
        <p:spPr>
          <a:xfrm>
            <a:off x="3567773" y="5431465"/>
            <a:ext cx="2971250" cy="1477328"/>
          </a:xfrm>
          <a:prstGeom prst="rect">
            <a:avLst/>
          </a:prstGeom>
          <a:noFill/>
        </p:spPr>
        <p:txBody>
          <a:bodyPr wrap="square" rtlCol="0">
            <a:spAutoFit/>
          </a:bodyPr>
          <a:lstStyle/>
          <a:p>
            <a:pPr algn="l"/>
            <a:r>
              <a:rPr lang="en-US" sz="3000" dirty="0"/>
              <a:t>Object Detection for Remote Sensing</a:t>
            </a:r>
          </a:p>
        </p:txBody>
      </p:sp>
      <p:sp>
        <p:nvSpPr>
          <p:cNvPr id="10" name="TextBox 9">
            <a:extLst>
              <a:ext uri="{FF2B5EF4-FFF2-40B4-BE49-F238E27FC236}">
                <a16:creationId xmlns:a16="http://schemas.microsoft.com/office/drawing/2014/main" id="{109BBAE5-84E4-4E48-8C0A-F90066BD46BD}"/>
              </a:ext>
            </a:extLst>
          </p:cNvPr>
          <p:cNvSpPr txBox="1"/>
          <p:nvPr/>
        </p:nvSpPr>
        <p:spPr>
          <a:xfrm>
            <a:off x="7165904" y="5380672"/>
            <a:ext cx="5024764" cy="1015663"/>
          </a:xfrm>
          <a:prstGeom prst="rect">
            <a:avLst/>
          </a:prstGeom>
          <a:noFill/>
        </p:spPr>
        <p:txBody>
          <a:bodyPr wrap="square" rtlCol="0">
            <a:spAutoFit/>
          </a:bodyPr>
          <a:lstStyle/>
          <a:p>
            <a:pPr algn="ctr"/>
            <a:r>
              <a:rPr lang="en-US" sz="3000" dirty="0"/>
              <a:t>Instance Segmentation for Storm Detection</a:t>
            </a:r>
          </a:p>
        </p:txBody>
      </p:sp>
    </p:spTree>
    <p:extLst>
      <p:ext uri="{BB962C8B-B14F-4D97-AF65-F5344CB8AC3E}">
        <p14:creationId xmlns:p14="http://schemas.microsoft.com/office/powerpoint/2010/main" val="120645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E335-8020-411C-8070-3A51F0C8E356}"/>
              </a:ext>
            </a:extLst>
          </p:cNvPr>
          <p:cNvSpPr>
            <a:spLocks noGrp="1"/>
          </p:cNvSpPr>
          <p:nvPr>
            <p:ph type="title"/>
          </p:nvPr>
        </p:nvSpPr>
        <p:spPr>
          <a:xfrm>
            <a:off x="-2" y="1042632"/>
            <a:ext cx="12192000" cy="966921"/>
          </a:xfrm>
        </p:spPr>
        <p:txBody>
          <a:bodyPr/>
          <a:lstStyle/>
          <a:p>
            <a:r>
              <a:rPr lang="en-US" dirty="0"/>
              <a:t>This week: Recurrent Neural Networks (RNNs)</a:t>
            </a:r>
          </a:p>
        </p:txBody>
      </p:sp>
      <p:sp>
        <p:nvSpPr>
          <p:cNvPr id="3" name="Slide Number Placeholder 2">
            <a:extLst>
              <a:ext uri="{FF2B5EF4-FFF2-40B4-BE49-F238E27FC236}">
                <a16:creationId xmlns:a16="http://schemas.microsoft.com/office/drawing/2014/main" id="{8284AF67-3311-489E-9D52-787A20D5AFAE}"/>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4" name="TextBox 3">
            <a:extLst>
              <a:ext uri="{FF2B5EF4-FFF2-40B4-BE49-F238E27FC236}">
                <a16:creationId xmlns:a16="http://schemas.microsoft.com/office/drawing/2014/main" id="{C4AEB6B5-42B8-44DF-852F-EE371ED97CCF}"/>
              </a:ext>
            </a:extLst>
          </p:cNvPr>
          <p:cNvSpPr txBox="1"/>
          <p:nvPr/>
        </p:nvSpPr>
        <p:spPr>
          <a:xfrm>
            <a:off x="-1" y="1871330"/>
            <a:ext cx="12190669" cy="553998"/>
          </a:xfrm>
          <a:prstGeom prst="rect">
            <a:avLst/>
          </a:prstGeom>
          <a:noFill/>
        </p:spPr>
        <p:txBody>
          <a:bodyPr wrap="square" rtlCol="0">
            <a:spAutoFit/>
          </a:bodyPr>
          <a:lstStyle/>
          <a:p>
            <a:pPr algn="ctr"/>
            <a:r>
              <a:rPr lang="en-US" sz="3000" dirty="0"/>
              <a:t>Regularized versions of ANNs to process sequences</a:t>
            </a:r>
          </a:p>
        </p:txBody>
      </p:sp>
      <p:pic>
        <p:nvPicPr>
          <p:cNvPr id="5" name="Picture 4" descr="Shape, square&#10;&#10;Description automatically generated">
            <a:extLst>
              <a:ext uri="{FF2B5EF4-FFF2-40B4-BE49-F238E27FC236}">
                <a16:creationId xmlns:a16="http://schemas.microsoft.com/office/drawing/2014/main" id="{30629C78-C629-42EE-86B9-4C5FC18B0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2626378"/>
            <a:ext cx="4615961" cy="3429000"/>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960EED53-F87C-49E8-BE70-F0E3F966E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626378"/>
            <a:ext cx="7441226" cy="4018262"/>
          </a:xfrm>
          <a:prstGeom prst="rect">
            <a:avLst/>
          </a:prstGeom>
        </p:spPr>
      </p:pic>
      <p:sp>
        <p:nvSpPr>
          <p:cNvPr id="8" name="TextBox 7">
            <a:extLst>
              <a:ext uri="{FF2B5EF4-FFF2-40B4-BE49-F238E27FC236}">
                <a16:creationId xmlns:a16="http://schemas.microsoft.com/office/drawing/2014/main" id="{15E20CC1-3F2C-4DD3-A8F0-F03F076F2599}"/>
              </a:ext>
            </a:extLst>
          </p:cNvPr>
          <p:cNvSpPr txBox="1"/>
          <p:nvPr/>
        </p:nvSpPr>
        <p:spPr>
          <a:xfrm>
            <a:off x="7574706" y="6204188"/>
            <a:ext cx="4615962" cy="646331"/>
          </a:xfrm>
          <a:prstGeom prst="rect">
            <a:avLst/>
          </a:prstGeom>
          <a:noFill/>
        </p:spPr>
        <p:txBody>
          <a:bodyPr wrap="square">
            <a:spAutoFit/>
          </a:bodyPr>
          <a:lstStyle/>
          <a:p>
            <a:pPr algn="r"/>
            <a:r>
              <a:rPr lang="en-US" i="1" u="sng" dirty="0"/>
              <a:t>Source</a:t>
            </a:r>
            <a:r>
              <a:rPr lang="en-US" i="1" dirty="0"/>
              <a:t>: Michael Phi, Raimi Karim </a:t>
            </a:r>
            <a:br>
              <a:rPr lang="en-US" i="1" dirty="0"/>
            </a:br>
            <a:r>
              <a:rPr lang="en-US" i="1" dirty="0"/>
              <a:t>(Towards Data Science)</a:t>
            </a:r>
          </a:p>
        </p:txBody>
      </p:sp>
    </p:spTree>
    <p:extLst>
      <p:ext uri="{BB962C8B-B14F-4D97-AF65-F5344CB8AC3E}">
        <p14:creationId xmlns:p14="http://schemas.microsoft.com/office/powerpoint/2010/main" val="2200564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295E-D68C-4484-8988-61F8ED963977}"/>
              </a:ext>
            </a:extLst>
          </p:cNvPr>
          <p:cNvSpPr>
            <a:spLocks noGrp="1"/>
          </p:cNvSpPr>
          <p:nvPr>
            <p:ph type="title"/>
          </p:nvPr>
        </p:nvSpPr>
        <p:spPr>
          <a:xfrm>
            <a:off x="-2" y="1042634"/>
            <a:ext cx="12192000" cy="713824"/>
          </a:xfrm>
        </p:spPr>
        <p:txBody>
          <a:bodyPr/>
          <a:lstStyle/>
          <a:p>
            <a:r>
              <a:rPr lang="en-US" dirty="0"/>
              <a:t>RNNs used to process </a:t>
            </a:r>
            <a:r>
              <a:rPr lang="en-US" b="1" dirty="0"/>
              <a:t>sequences</a:t>
            </a:r>
          </a:p>
        </p:txBody>
      </p:sp>
      <p:sp>
        <p:nvSpPr>
          <p:cNvPr id="3" name="Slide Number Placeholder 2">
            <a:extLst>
              <a:ext uri="{FF2B5EF4-FFF2-40B4-BE49-F238E27FC236}">
                <a16:creationId xmlns:a16="http://schemas.microsoft.com/office/drawing/2014/main" id="{4AE7E89A-DE10-446F-8D6C-4EF86CAB41AC}"/>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5" name="Picture 4" descr="Chart, box and whisker chart&#10;&#10;Description automatically generated">
            <a:extLst>
              <a:ext uri="{FF2B5EF4-FFF2-40B4-BE49-F238E27FC236}">
                <a16:creationId xmlns:a16="http://schemas.microsoft.com/office/drawing/2014/main" id="{10425885-9B87-47C1-8B69-64E62A534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59892"/>
            <a:ext cx="5679440" cy="2598108"/>
          </a:xfrm>
          <a:prstGeom prst="rect">
            <a:avLst/>
          </a:prstGeom>
        </p:spPr>
      </p:pic>
      <p:pic>
        <p:nvPicPr>
          <p:cNvPr id="7" name="Picture 6" descr="Diagram&#10;&#10;Description automatically generated">
            <a:extLst>
              <a:ext uri="{FF2B5EF4-FFF2-40B4-BE49-F238E27FC236}">
                <a16:creationId xmlns:a16="http://schemas.microsoft.com/office/drawing/2014/main" id="{FD7361EC-8544-462B-9805-E1D93C27E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59668"/>
            <a:ext cx="8869682" cy="2534195"/>
          </a:xfrm>
          <a:prstGeom prst="rect">
            <a:avLst/>
          </a:prstGeom>
        </p:spPr>
      </p:pic>
      <p:sp>
        <p:nvSpPr>
          <p:cNvPr id="8" name="TextBox 7">
            <a:extLst>
              <a:ext uri="{FF2B5EF4-FFF2-40B4-BE49-F238E27FC236}">
                <a16:creationId xmlns:a16="http://schemas.microsoft.com/office/drawing/2014/main" id="{7E43022D-FB8B-45A4-B3AC-195638EE8C9E}"/>
              </a:ext>
            </a:extLst>
          </p:cNvPr>
          <p:cNvSpPr txBox="1"/>
          <p:nvPr/>
        </p:nvSpPr>
        <p:spPr>
          <a:xfrm>
            <a:off x="8869680" y="3665120"/>
            <a:ext cx="3322318" cy="553998"/>
          </a:xfrm>
          <a:prstGeom prst="rect">
            <a:avLst/>
          </a:prstGeom>
          <a:noFill/>
        </p:spPr>
        <p:txBody>
          <a:bodyPr wrap="square" rtlCol="0">
            <a:spAutoFit/>
          </a:bodyPr>
          <a:lstStyle/>
          <a:p>
            <a:pPr algn="ctr"/>
            <a:r>
              <a:rPr lang="en-US" sz="3000" dirty="0"/>
              <a:t>Speech Recognition</a:t>
            </a:r>
          </a:p>
        </p:txBody>
      </p:sp>
      <p:pic>
        <p:nvPicPr>
          <p:cNvPr id="10" name="Picture 9" descr="A picture containing diagram&#10;&#10;Description automatically generated">
            <a:extLst>
              <a:ext uri="{FF2B5EF4-FFF2-40B4-BE49-F238E27FC236}">
                <a16:creationId xmlns:a16="http://schemas.microsoft.com/office/drawing/2014/main" id="{E2980145-CC2D-4655-8474-C4AECBF3F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680" y="1756457"/>
            <a:ext cx="3322318" cy="1833919"/>
          </a:xfrm>
          <a:prstGeom prst="rect">
            <a:avLst/>
          </a:prstGeom>
        </p:spPr>
      </p:pic>
      <p:sp>
        <p:nvSpPr>
          <p:cNvPr id="11" name="TextBox 10">
            <a:extLst>
              <a:ext uri="{FF2B5EF4-FFF2-40B4-BE49-F238E27FC236}">
                <a16:creationId xmlns:a16="http://schemas.microsoft.com/office/drawing/2014/main" id="{127B6BE4-7216-4EA4-A689-FC7768491EC0}"/>
              </a:ext>
            </a:extLst>
          </p:cNvPr>
          <p:cNvSpPr txBox="1"/>
          <p:nvPr/>
        </p:nvSpPr>
        <p:spPr>
          <a:xfrm>
            <a:off x="8209280" y="6211669"/>
            <a:ext cx="3982720" cy="646331"/>
          </a:xfrm>
          <a:prstGeom prst="rect">
            <a:avLst/>
          </a:prstGeom>
          <a:noFill/>
        </p:spPr>
        <p:txBody>
          <a:bodyPr wrap="square">
            <a:spAutoFit/>
          </a:bodyPr>
          <a:lstStyle/>
          <a:p>
            <a:pPr algn="r"/>
            <a:r>
              <a:rPr lang="en-US" i="1" u="sng" dirty="0"/>
              <a:t>Source</a:t>
            </a:r>
            <a:r>
              <a:rPr lang="en-US" i="1" dirty="0"/>
              <a:t>: Adam </a:t>
            </a:r>
            <a:r>
              <a:rPr lang="en-US" i="1" dirty="0" err="1"/>
              <a:t>Geitgey</a:t>
            </a:r>
            <a:r>
              <a:rPr lang="en-US" i="1" dirty="0"/>
              <a:t> (Medium), opennmt.net, Google Translate</a:t>
            </a:r>
          </a:p>
        </p:txBody>
      </p:sp>
      <p:sp>
        <p:nvSpPr>
          <p:cNvPr id="12" name="TextBox 11">
            <a:extLst>
              <a:ext uri="{FF2B5EF4-FFF2-40B4-BE49-F238E27FC236}">
                <a16:creationId xmlns:a16="http://schemas.microsoft.com/office/drawing/2014/main" id="{818A3C46-A095-44BA-83A2-DDE241F16CC1}"/>
              </a:ext>
            </a:extLst>
          </p:cNvPr>
          <p:cNvSpPr txBox="1"/>
          <p:nvPr/>
        </p:nvSpPr>
        <p:spPr>
          <a:xfrm>
            <a:off x="7657318" y="4820617"/>
            <a:ext cx="1903242" cy="1015663"/>
          </a:xfrm>
          <a:prstGeom prst="rect">
            <a:avLst/>
          </a:prstGeom>
          <a:noFill/>
        </p:spPr>
        <p:txBody>
          <a:bodyPr wrap="square" rtlCol="0">
            <a:spAutoFit/>
          </a:bodyPr>
          <a:lstStyle/>
          <a:p>
            <a:pPr algn="ctr"/>
            <a:r>
              <a:rPr lang="en-US" sz="3000" dirty="0"/>
              <a:t>Machine Translation</a:t>
            </a:r>
          </a:p>
        </p:txBody>
      </p:sp>
      <p:pic>
        <p:nvPicPr>
          <p:cNvPr id="14" name="Picture 13" descr="A close-up of a cell phone&#10;&#10;Description automatically generated with medium confidence">
            <a:extLst>
              <a:ext uri="{FF2B5EF4-FFF2-40B4-BE49-F238E27FC236}">
                <a16:creationId xmlns:a16="http://schemas.microsoft.com/office/drawing/2014/main" id="{D243DB32-1C25-42D7-B31A-ECBEBA331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9221" y="4293863"/>
            <a:ext cx="2058097" cy="3084834"/>
          </a:xfrm>
          <a:prstGeom prst="rect">
            <a:avLst/>
          </a:prstGeom>
        </p:spPr>
      </p:pic>
    </p:spTree>
    <p:extLst>
      <p:ext uri="{BB962C8B-B14F-4D97-AF65-F5344CB8AC3E}">
        <p14:creationId xmlns:p14="http://schemas.microsoft.com/office/powerpoint/2010/main" val="1191392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844D6F-9812-4771-9CCA-E4C8E71D7E18}"/>
              </a:ext>
            </a:extLst>
          </p:cNvPr>
          <p:cNvSpPr>
            <a:spLocks noGrp="1"/>
          </p:cNvSpPr>
          <p:nvPr>
            <p:ph type="sldNum" sz="quarter" idx="12"/>
          </p:nvPr>
        </p:nvSpPr>
        <p:spPr/>
        <p:txBody>
          <a:bodyPr/>
          <a:lstStyle/>
          <a:p>
            <a:fld id="{A5686A01-FA10-4E06-92C7-92734750F4C6}" type="slidenum">
              <a:rPr lang="en-US" smtClean="0"/>
              <a:pPr/>
              <a:t>9</a:t>
            </a:fld>
            <a:endParaRPr lang="en-US" dirty="0"/>
          </a:p>
        </p:txBody>
      </p:sp>
      <p:pic>
        <p:nvPicPr>
          <p:cNvPr id="3" name="Picture 2">
            <a:extLst>
              <a:ext uri="{FF2B5EF4-FFF2-40B4-BE49-F238E27FC236}">
                <a16:creationId xmlns:a16="http://schemas.microsoft.com/office/drawing/2014/main" id="{04AEBE18-093B-410D-904E-161541305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8135"/>
            <a:ext cx="7432158" cy="3143183"/>
          </a:xfrm>
          <a:prstGeom prst="rect">
            <a:avLst/>
          </a:prstGeom>
        </p:spPr>
      </p:pic>
      <p:sp>
        <p:nvSpPr>
          <p:cNvPr id="4" name="TextBox 3">
            <a:extLst>
              <a:ext uri="{FF2B5EF4-FFF2-40B4-BE49-F238E27FC236}">
                <a16:creationId xmlns:a16="http://schemas.microsoft.com/office/drawing/2014/main" id="{C5AC7CE3-B05F-4325-ACC3-15B15C3B8B77}"/>
              </a:ext>
            </a:extLst>
          </p:cNvPr>
          <p:cNvSpPr txBox="1"/>
          <p:nvPr/>
        </p:nvSpPr>
        <p:spPr>
          <a:xfrm>
            <a:off x="-1" y="4191318"/>
            <a:ext cx="7432158" cy="553998"/>
          </a:xfrm>
          <a:prstGeom prst="rect">
            <a:avLst/>
          </a:prstGeom>
          <a:noFill/>
        </p:spPr>
        <p:txBody>
          <a:bodyPr wrap="square" rtlCol="0">
            <a:spAutoFit/>
          </a:bodyPr>
          <a:lstStyle/>
          <a:p>
            <a:pPr algn="ctr"/>
            <a:r>
              <a:rPr lang="en-US" sz="3000" dirty="0"/>
              <a:t>Catchment-independent rainfall-runoff models</a:t>
            </a:r>
          </a:p>
        </p:txBody>
      </p:sp>
      <p:sp>
        <p:nvSpPr>
          <p:cNvPr id="5" name="TextBox 4">
            <a:extLst>
              <a:ext uri="{FF2B5EF4-FFF2-40B4-BE49-F238E27FC236}">
                <a16:creationId xmlns:a16="http://schemas.microsoft.com/office/drawing/2014/main" id="{5EB401E2-F6B7-41C6-B46F-52DE93573762}"/>
              </a:ext>
            </a:extLst>
          </p:cNvPr>
          <p:cNvSpPr txBox="1"/>
          <p:nvPr/>
        </p:nvSpPr>
        <p:spPr>
          <a:xfrm>
            <a:off x="4399280" y="6488668"/>
            <a:ext cx="7792720" cy="369332"/>
          </a:xfrm>
          <a:prstGeom prst="rect">
            <a:avLst/>
          </a:prstGeom>
          <a:noFill/>
        </p:spPr>
        <p:txBody>
          <a:bodyPr wrap="square">
            <a:spAutoFit/>
          </a:bodyPr>
          <a:lstStyle/>
          <a:p>
            <a:pPr algn="r"/>
            <a:r>
              <a:rPr lang="en-US" i="1" u="sng" dirty="0"/>
              <a:t>Source</a:t>
            </a:r>
            <a:r>
              <a:rPr lang="en-US" i="1" dirty="0"/>
              <a:t>: Nadav Peleg (UNIL), </a:t>
            </a:r>
            <a:r>
              <a:rPr lang="en-US" i="1" dirty="0" err="1"/>
              <a:t>Zaytar</a:t>
            </a:r>
            <a:r>
              <a:rPr lang="en-US" i="1" dirty="0"/>
              <a:t> and El </a:t>
            </a:r>
            <a:r>
              <a:rPr lang="en-US" i="1" dirty="0" err="1"/>
              <a:t>Amrani</a:t>
            </a:r>
            <a:r>
              <a:rPr lang="en-US" i="1" dirty="0"/>
              <a:t> (2016), Russwurm et al. (2017) </a:t>
            </a:r>
          </a:p>
        </p:txBody>
      </p:sp>
      <p:pic>
        <p:nvPicPr>
          <p:cNvPr id="7" name="Picture 6">
            <a:extLst>
              <a:ext uri="{FF2B5EF4-FFF2-40B4-BE49-F238E27FC236}">
                <a16:creationId xmlns:a16="http://schemas.microsoft.com/office/drawing/2014/main" id="{62A94CBE-9447-490B-83F3-07DB6CEE6380}"/>
              </a:ext>
            </a:extLst>
          </p:cNvPr>
          <p:cNvPicPr>
            <a:picLocks noChangeAspect="1"/>
          </p:cNvPicPr>
          <p:nvPr/>
        </p:nvPicPr>
        <p:blipFill>
          <a:blip r:embed="rId4"/>
          <a:stretch>
            <a:fillRect/>
          </a:stretch>
        </p:blipFill>
        <p:spPr>
          <a:xfrm>
            <a:off x="7419878" y="1030619"/>
            <a:ext cx="4772122" cy="3409301"/>
          </a:xfrm>
          <a:prstGeom prst="rect">
            <a:avLst/>
          </a:prstGeom>
        </p:spPr>
      </p:pic>
      <p:sp>
        <p:nvSpPr>
          <p:cNvPr id="8" name="TextBox 7">
            <a:extLst>
              <a:ext uri="{FF2B5EF4-FFF2-40B4-BE49-F238E27FC236}">
                <a16:creationId xmlns:a16="http://schemas.microsoft.com/office/drawing/2014/main" id="{1E4C5447-FE26-4952-AB25-66EBF4B9D601}"/>
              </a:ext>
            </a:extLst>
          </p:cNvPr>
          <p:cNvSpPr txBox="1"/>
          <p:nvPr/>
        </p:nvSpPr>
        <p:spPr>
          <a:xfrm>
            <a:off x="7057024" y="4716665"/>
            <a:ext cx="5134976" cy="553998"/>
          </a:xfrm>
          <a:prstGeom prst="rect">
            <a:avLst/>
          </a:prstGeom>
          <a:noFill/>
        </p:spPr>
        <p:txBody>
          <a:bodyPr wrap="square" rtlCol="0">
            <a:spAutoFit/>
          </a:bodyPr>
          <a:lstStyle/>
          <a:p>
            <a:pPr algn="ctr"/>
            <a:r>
              <a:rPr lang="en-US" sz="3000" dirty="0"/>
              <a:t>Dynamic Time-Series Modeling</a:t>
            </a:r>
          </a:p>
        </p:txBody>
      </p:sp>
      <p:pic>
        <p:nvPicPr>
          <p:cNvPr id="10" name="Picture 9">
            <a:extLst>
              <a:ext uri="{FF2B5EF4-FFF2-40B4-BE49-F238E27FC236}">
                <a16:creationId xmlns:a16="http://schemas.microsoft.com/office/drawing/2014/main" id="{8A65E875-BBB0-4CA9-B159-D1E4174A00D2}"/>
              </a:ext>
            </a:extLst>
          </p:cNvPr>
          <p:cNvPicPr>
            <a:picLocks noChangeAspect="1"/>
          </p:cNvPicPr>
          <p:nvPr/>
        </p:nvPicPr>
        <p:blipFill>
          <a:blip r:embed="rId5"/>
          <a:stretch>
            <a:fillRect/>
          </a:stretch>
        </p:blipFill>
        <p:spPr>
          <a:xfrm>
            <a:off x="1" y="4749090"/>
            <a:ext cx="4124959" cy="2121408"/>
          </a:xfrm>
          <a:prstGeom prst="rect">
            <a:avLst/>
          </a:prstGeom>
        </p:spPr>
      </p:pic>
      <p:sp>
        <p:nvSpPr>
          <p:cNvPr id="11" name="TextBox 10">
            <a:extLst>
              <a:ext uri="{FF2B5EF4-FFF2-40B4-BE49-F238E27FC236}">
                <a16:creationId xmlns:a16="http://schemas.microsoft.com/office/drawing/2014/main" id="{0517BE4A-4DBF-4137-AF4B-1D95A5C419C9}"/>
              </a:ext>
            </a:extLst>
          </p:cNvPr>
          <p:cNvSpPr txBox="1"/>
          <p:nvPr/>
        </p:nvSpPr>
        <p:spPr>
          <a:xfrm>
            <a:off x="4124960" y="4998768"/>
            <a:ext cx="2239376" cy="1477328"/>
          </a:xfrm>
          <a:prstGeom prst="rect">
            <a:avLst/>
          </a:prstGeom>
          <a:noFill/>
        </p:spPr>
        <p:txBody>
          <a:bodyPr wrap="square" rtlCol="0">
            <a:spAutoFit/>
          </a:bodyPr>
          <a:lstStyle/>
          <a:p>
            <a:pPr algn="ctr"/>
            <a:r>
              <a:rPr lang="en-US" sz="3000" dirty="0"/>
              <a:t>Dynamic Land Cover Classification</a:t>
            </a:r>
          </a:p>
        </p:txBody>
      </p:sp>
    </p:spTree>
    <p:extLst>
      <p:ext uri="{BB962C8B-B14F-4D97-AF65-F5344CB8AC3E}">
        <p14:creationId xmlns:p14="http://schemas.microsoft.com/office/powerpoint/2010/main" val="2926537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902,512"/>
  <p:tag name="OUTPUTTYPE" val="PNG"/>
  <p:tag name="IGUANATEXVERSION" val="160"/>
  <p:tag name="LATEXADDIN" val="\documentclass{article}&#10;\usepackage{amsmath,xcolor}&#10;\pagestyle{empty}&#10;\begin{document}&#10;&#10;$&#10;\textcolor{white}{\textcolor[rgb]{0.2,0.553,0.788}{\mathrm{Output}}&#10;=\textcolor[rgb]{0.69,0.83,0.92}{{\phi}_{\mathrm{top}}}\!\left(&#10;\textcolor[rgb]{0.97,0.58,0.12}{W_{\mathrm{top}}}\,&#10;\textcolor[rgb]{0.5,0.5,0.5}{\mathrm{Hidden}}&#10;+\textcolor[rgb]{0.97,0.58,0.12}{b_{\mathrm{top}}}&#10;\right)}&#10;$&#10;&#10;\end{document}&#10;"/>
  <p:tag name="IGUANATEXSIZE" val="20"/>
  <p:tag name="IGUANATEXCURSOR" val="398"/>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03,712"/>
  <p:tag name="OUTPUTTYPE" val="PNG"/>
  <p:tag name="IGUANATEXVERSION" val="160"/>
  <p:tag name="LATEXADDIN" val="\documentclass{article}&#10;\usepackage{amsmath,xcolor}&#10;\pagestyle{empty}&#10;\begin{document}&#10;&#10;$&#10;\textcolor{white}{\textcolor[rgb]{0.5,0.5,0.5}{\mathrm{Hidden}}&#10;=\textcolor[rgb]{0.69,0.83,0.92}{{\phi}_{\mathrm{bottom}}}\!\left(&#10;\textcolor[rgb]{0.97,0.58,0.12}{W_{\mathrm{bottom}}}&#10;\textcolor[rgb]{0,0.57,0.27}{\mathrm{Input}}&#10;+\textcolor[rgb]{0.97,0.58,0.12}{b_{\mathrm{bottom}}}&#10;\right)}&#10;$&#10;&#10;\end{document}&#10;"/>
  <p:tag name="IGUANATEXSIZE" val="20"/>
  <p:tag name="IGUANATEXCURSOR" val="400"/>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2638</Words>
  <Application>Microsoft Office PowerPoint</Application>
  <PresentationFormat>Widescreen</PresentationFormat>
  <Paragraphs>363</Paragraphs>
  <Slides>52</Slides>
  <Notes>22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52</vt:i4>
      </vt:variant>
    </vt:vector>
  </HeadingPairs>
  <TitlesOfParts>
    <vt:vector size="66" baseType="lpstr">
      <vt:lpstr>Aptos</vt:lpstr>
      <vt:lpstr>Aptos Display</vt:lpstr>
      <vt:lpstr>Arial</vt:lpstr>
      <vt:lpstr>Calibri</vt:lpstr>
      <vt:lpstr>CMU Sans Serif</vt:lpstr>
      <vt:lpstr>Helvetica</vt:lpstr>
      <vt:lpstr>Helvetica Neue</vt:lpstr>
      <vt:lpstr>Lucida Grande</vt:lpstr>
      <vt:lpstr>MinionPro-It</vt:lpstr>
      <vt:lpstr>MinionPro-Regular</vt:lpstr>
      <vt:lpstr>UbuntuMono-Regular</vt:lpstr>
      <vt:lpstr>Wingdings</vt:lpstr>
      <vt:lpstr>Office Theme</vt:lpstr>
      <vt:lpstr>1_Office Theme</vt:lpstr>
      <vt:lpstr>PowerPoint Presentation</vt:lpstr>
      <vt:lpstr>Min 15-35: Recurrent Neural Networks &amp; Convolutional NNs to Process Sequences </vt:lpstr>
      <vt:lpstr>3 weeks ago = General case: Artificial Neural Networks</vt:lpstr>
      <vt:lpstr>2 weeks ago = Convolutional Neural Networks (CNNs)</vt:lpstr>
      <vt:lpstr>CNNs used for computer vision (analyzing images, videos)</vt:lpstr>
      <vt:lpstr>PowerPoint Presentation</vt:lpstr>
      <vt:lpstr>This week: Recurrent Neural Networks (RNNs)</vt:lpstr>
      <vt:lpstr>RNNs used to process sequences</vt:lpstr>
      <vt:lpstr>PowerPoint Presentation</vt:lpstr>
      <vt:lpstr>Forecasting Time-Series in Environmental Science</vt:lpstr>
      <vt:lpstr>Why is naive forecasting (persistence forecast)  so hard to outperform? </vt:lpstr>
      <vt:lpstr>Why is naive forecasting (persistence forecast)  so hard to outperform? Autocorrelation in time</vt:lpstr>
      <vt:lpstr>One-Dimensional Convolutional Neural Network (1D-CNN)</vt:lpstr>
      <vt:lpstr>Min 30-35: Algorithms to process time series</vt:lpstr>
      <vt:lpstr>“Vanilla” Recurrent Neural Networks (RNNs)</vt:lpstr>
      <vt:lpstr>Long Short-Term Memories (LSTM)</vt:lpstr>
      <vt:lpstr>Gated Recurrent Units (GRU)</vt:lpstr>
      <vt:lpstr>Attention = Interface between encoder &amp; decoder to provide information about every hidden state</vt:lpstr>
      <vt:lpstr>Step 0: Prepare hidden states</vt:lpstr>
      <vt:lpstr>Step 1: Obtain score for every encoder hidden state</vt:lpstr>
      <vt:lpstr>Step 2: Run all the scores through a softmax layer</vt:lpstr>
      <vt:lpstr>Step 3: (Encoder hidden states) x (Softmaxed score)</vt:lpstr>
      <vt:lpstr>Step 4: Sum up the alignment vectors</vt:lpstr>
      <vt:lpstr>Step 5: Feed context vector into decoder</vt:lpstr>
      <vt:lpstr>Attention = Interface between encoder &amp; decoder to provide information about every hidden state</vt:lpstr>
      <vt:lpstr>These attention (alignment) layers can be used to build the transformer architecture, revolutionizing NMT</vt:lpstr>
      <vt:lpstr>1) Congratulations on excellent oral assessments  2) Thank you for your feedback on the course!</vt:lpstr>
      <vt:lpstr>Workload distribution 5 ECTS ~10-15 Hours</vt:lpstr>
      <vt:lpstr>Workload distribution 5 ECTS ~10-15 Hours</vt:lpstr>
      <vt:lpstr>Logistics for future evaluations</vt:lpstr>
      <vt:lpstr>Mid-term Presentations: Thursday, Nov 13 in GEO 2113 Office hours to prepare presentations: Oct 30th &amp; Nov 5th</vt:lpstr>
      <vt:lpstr>In-class Peer Review: Wednesday, Dec 10th, 12-2PM</vt:lpstr>
      <vt:lpstr>PowerPoint Presentation</vt:lpstr>
      <vt:lpstr>Final Presentations on Dec 11 &amp; Dec 18 Registration sheet coming soon on Moodle</vt:lpstr>
      <vt:lpstr>Min 105-120: Break</vt:lpstr>
      <vt:lpstr>Legacy slides: Graph Neural Networks</vt:lpstr>
      <vt:lpstr>PowerPoint Presentation</vt:lpstr>
      <vt:lpstr>Min 35-55: Graph Neural Networks for predictions on unstructured meshes</vt:lpstr>
      <vt:lpstr>GNNs have led to breakthroughs in scientific ML Lam et al. (2023); Reiser et al. (2022); Li et al. (2021)</vt:lpstr>
      <vt:lpstr>Graph = Nodes (Vertices) + Edges</vt:lpstr>
      <vt:lpstr>Graph = Nodes (Vertices) + Edges Degree of a node v = Number of edges incident to v</vt:lpstr>
      <vt:lpstr>Graph = Nodes (Vertices) + Edges Degree of a node v = Number of edges incident to v Adjacency matrix = 1 if nodes are connected, 0 otherwise</vt:lpstr>
      <vt:lpstr>Graph = Nodes (Vertices) + Edges Degree of a node v = Number of edges incident to v Adjacency matrix = 1 if nodes are connected, 0 otherwise</vt:lpstr>
      <vt:lpstr>Graphs are well-suited for inter-connected systems &amp; unstructured meshes</vt:lpstr>
      <vt:lpstr>What kind of tasks can Graph NNs solve?  Node &amp; Edge-level prediction, graph classification &amp; generation</vt:lpstr>
      <vt:lpstr>Node embedding = Learn suitable representation of node features Message passing = Information exchange between node and its neighbors</vt:lpstr>
      <vt:lpstr>What if some neighboring nodes are much more important than others?</vt:lpstr>
      <vt:lpstr>What if the graph structure is not known ahead of time?</vt:lpstr>
      <vt:lpstr>Legacy slides</vt:lpstr>
      <vt:lpstr>Introduction to Natural Language Processing (NLP) = Programming CPUs to Analyze Natural Language Data</vt:lpstr>
      <vt:lpstr>Encoding Categorical Features using Embeddings</vt:lpstr>
      <vt:lpstr>Machine Translation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445</cp:revision>
  <dcterms:created xsi:type="dcterms:W3CDTF">2022-02-23T18:29:24Z</dcterms:created>
  <dcterms:modified xsi:type="dcterms:W3CDTF">2025-11-06T13:06:59Z</dcterms:modified>
</cp:coreProperties>
</file>